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6858000" cx="12192000"/>
  <p:notesSz cx="6858000" cy="9144000"/>
  <p:embeddedFontLst>
    <p:embeddedFont>
      <p:font typeface="Play"/>
      <p:regular r:id="rId23"/>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5" roundtripDataSignature="AMtx7mhVg0foMbtc3jI9PnUWREBsVr6Ak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Play-bold.fntdata"/><Relationship Id="rId23" Type="http://schemas.openxmlformats.org/officeDocument/2006/relationships/font" Target="fonts/Play-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customschemas.google.com/relationships/presentationmetadata" Target="meta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6b0b0eb118_8_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g36b0b0eb118_8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6b0b0eb118_8_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g36b0b0eb118_8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6b0b0eb118_8_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g36b0b0eb118_8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6b0b0eb118_8_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g36b0b0eb118_8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6b0b0eb118_8_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g36b0b0eb118_8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6b28a46c9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g36b28a46c9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 name="Google Shape;9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 name="Google Shape;10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 name="Google Shape;11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 name="Google Shape;12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 name="Google Shape;13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6b0b0eb118_0_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 name="Google Shape;139;g36b0b0eb118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 name="Google Shape;14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6b0b0eb118_8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 name="Google Shape;161;g36b0b0eb118_8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8"/>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 name="Shape 21"/>
        <p:cNvGrpSpPr/>
        <p:nvPr/>
      </p:nvGrpSpPr>
      <p:grpSpPr>
        <a:xfrm>
          <a:off x="0" y="0"/>
          <a:ext cx="0" cy="0"/>
          <a:chOff x="0" y="0"/>
          <a:chExt cx="0" cy="0"/>
        </a:xfrm>
      </p:grpSpPr>
      <p:sp>
        <p:nvSpPr>
          <p:cNvPr id="22" name="Google Shape;22;p1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Play"/>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 name="Shape 27"/>
        <p:cNvGrpSpPr/>
        <p:nvPr/>
      </p:nvGrpSpPr>
      <p:grpSpPr>
        <a:xfrm>
          <a:off x="0" y="0"/>
          <a:ext cx="0" cy="0"/>
          <a:chOff x="0" y="0"/>
          <a:chExt cx="0" cy="0"/>
        </a:xfrm>
      </p:grpSpPr>
      <p:sp>
        <p:nvSpPr>
          <p:cNvPr id="28" name="Google Shape;28;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1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Play"/>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757575"/>
              </a:buClr>
              <a:buSzPts val="2400"/>
              <a:buNone/>
              <a:defRPr sz="2400">
                <a:solidFill>
                  <a:srgbClr val="757575"/>
                </a:solidFill>
              </a:defRPr>
            </a:lvl1pPr>
            <a:lvl2pPr indent="-228600" lvl="1" marL="914400" algn="l">
              <a:lnSpc>
                <a:spcPct val="90000"/>
              </a:lnSpc>
              <a:spcBef>
                <a:spcPts val="500"/>
              </a:spcBef>
              <a:spcAft>
                <a:spcPts val="0"/>
              </a:spcAft>
              <a:buClr>
                <a:srgbClr val="757575"/>
              </a:buClr>
              <a:buSzPts val="2000"/>
              <a:buNone/>
              <a:defRPr sz="2000">
                <a:solidFill>
                  <a:srgbClr val="757575"/>
                </a:solidFill>
              </a:defRPr>
            </a:lvl2pPr>
            <a:lvl3pPr indent="-228600" lvl="2" marL="1371600" algn="l">
              <a:lnSpc>
                <a:spcPct val="90000"/>
              </a:lnSpc>
              <a:spcBef>
                <a:spcPts val="500"/>
              </a:spcBef>
              <a:spcAft>
                <a:spcPts val="0"/>
              </a:spcAft>
              <a:buClr>
                <a:srgbClr val="757575"/>
              </a:buClr>
              <a:buSzPts val="1800"/>
              <a:buNone/>
              <a:defRPr sz="1800">
                <a:solidFill>
                  <a:srgbClr val="757575"/>
                </a:solidFill>
              </a:defRPr>
            </a:lvl3pPr>
            <a:lvl4pPr indent="-228600" lvl="3" marL="1828800" algn="l">
              <a:lnSpc>
                <a:spcPct val="90000"/>
              </a:lnSpc>
              <a:spcBef>
                <a:spcPts val="500"/>
              </a:spcBef>
              <a:spcAft>
                <a:spcPts val="0"/>
              </a:spcAft>
              <a:buClr>
                <a:srgbClr val="757575"/>
              </a:buClr>
              <a:buSzPts val="1600"/>
              <a:buNone/>
              <a:defRPr sz="1600">
                <a:solidFill>
                  <a:srgbClr val="757575"/>
                </a:solidFill>
              </a:defRPr>
            </a:lvl4pPr>
            <a:lvl5pPr indent="-228600" lvl="4" marL="2286000" algn="l">
              <a:lnSpc>
                <a:spcPct val="90000"/>
              </a:lnSpc>
              <a:spcBef>
                <a:spcPts val="500"/>
              </a:spcBef>
              <a:spcAft>
                <a:spcPts val="0"/>
              </a:spcAft>
              <a:buClr>
                <a:srgbClr val="757575"/>
              </a:buClr>
              <a:buSzPts val="1600"/>
              <a:buNone/>
              <a:defRPr sz="1600">
                <a:solidFill>
                  <a:srgbClr val="757575"/>
                </a:solidFill>
              </a:defRPr>
            </a:lvl5pPr>
            <a:lvl6pPr indent="-228600" lvl="5" marL="2743200" algn="l">
              <a:lnSpc>
                <a:spcPct val="90000"/>
              </a:lnSpc>
              <a:spcBef>
                <a:spcPts val="500"/>
              </a:spcBef>
              <a:spcAft>
                <a:spcPts val="0"/>
              </a:spcAft>
              <a:buClr>
                <a:srgbClr val="757575"/>
              </a:buClr>
              <a:buSzPts val="1600"/>
              <a:buNone/>
              <a:defRPr sz="1600">
                <a:solidFill>
                  <a:srgbClr val="757575"/>
                </a:solidFill>
              </a:defRPr>
            </a:lvl6pPr>
            <a:lvl7pPr indent="-228600" lvl="6" marL="3200400" algn="l">
              <a:lnSpc>
                <a:spcPct val="90000"/>
              </a:lnSpc>
              <a:spcBef>
                <a:spcPts val="500"/>
              </a:spcBef>
              <a:spcAft>
                <a:spcPts val="0"/>
              </a:spcAft>
              <a:buClr>
                <a:srgbClr val="757575"/>
              </a:buClr>
              <a:buSzPts val="1600"/>
              <a:buNone/>
              <a:defRPr sz="1600">
                <a:solidFill>
                  <a:srgbClr val="757575"/>
                </a:solidFill>
              </a:defRPr>
            </a:lvl7pPr>
            <a:lvl8pPr indent="-228600" lvl="7" marL="3657600" algn="l">
              <a:lnSpc>
                <a:spcPct val="90000"/>
              </a:lnSpc>
              <a:spcBef>
                <a:spcPts val="500"/>
              </a:spcBef>
              <a:spcAft>
                <a:spcPts val="0"/>
              </a:spcAft>
              <a:buClr>
                <a:srgbClr val="757575"/>
              </a:buClr>
              <a:buSzPts val="1600"/>
              <a:buNone/>
              <a:defRPr sz="1600">
                <a:solidFill>
                  <a:srgbClr val="757575"/>
                </a:solidFill>
              </a:defRPr>
            </a:lvl8pPr>
            <a:lvl9pPr indent="-228600" lvl="8" marL="4114800" algn="l">
              <a:lnSpc>
                <a:spcPct val="90000"/>
              </a:lnSpc>
              <a:spcBef>
                <a:spcPts val="500"/>
              </a:spcBef>
              <a:spcAft>
                <a:spcPts val="0"/>
              </a:spcAft>
              <a:buClr>
                <a:srgbClr val="757575"/>
              </a:buClr>
              <a:buSzPts val="1600"/>
              <a:buNone/>
              <a:defRPr sz="1600">
                <a:solidFill>
                  <a:srgbClr val="757575"/>
                </a:solidFill>
              </a:defRPr>
            </a:lvl9pPr>
          </a:lstStyle>
          <a:p/>
        </p:txBody>
      </p:sp>
      <p:sp>
        <p:nvSpPr>
          <p:cNvPr id="34" name="Google Shape;34;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13"/>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3"/>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13"/>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13"/>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13"/>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1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1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7"/>
          <p:cNvSpPr/>
          <p:nvPr>
            <p:ph idx="2" type="pic"/>
          </p:nvPr>
        </p:nvSpPr>
        <p:spPr>
          <a:xfrm>
            <a:off x="5183188" y="987425"/>
            <a:ext cx="6172200" cy="4873625"/>
          </a:xfrm>
          <a:prstGeom prst="rect">
            <a:avLst/>
          </a:prstGeom>
          <a:noFill/>
          <a:ln>
            <a:noFill/>
          </a:ln>
        </p:spPr>
      </p:sp>
      <p:sp>
        <p:nvSpPr>
          <p:cNvPr id="68" name="Google Shape;68;p1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Play"/>
              <a:buNone/>
              <a:defRPr b="0" i="0" sz="4400" u="none" cap="none" strike="noStrike">
                <a:solidFill>
                  <a:schemeClr val="dk1"/>
                </a:solidFill>
                <a:latin typeface="Play"/>
                <a:ea typeface="Play"/>
                <a:cs typeface="Play"/>
                <a:sym typeface="Pl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7575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7575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hyperlink" Target="https://docs.google.com/spreadsheets/d/1kolwoE8pBZGf5Q_KXcuueK5nl_RSk4hKX1P0wL2Tblc/edit?usp=drive_link" TargetMode="External"/><Relationship Id="rId5" Type="http://schemas.openxmlformats.org/officeDocument/2006/relationships/image" Target="../media/image7.png"/><Relationship Id="rId6" Type="http://schemas.openxmlformats.org/officeDocument/2006/relationships/hyperlink" Target="https://docs.google.com/spreadsheets/d/18cg7-BKo0SpKXmlCidpg89EPAVjJF6gk/edit?usp=sharing&amp;ouid=114407800735408772825&amp;rtpof=true&amp;sd=true" TargetMode="External"/><Relationship Id="rId7"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hyperlink" Target="https://docs.google.com/spreadsheets/d/1I7ql57nNNI0rc3TP2NA--MjqVgOU1AYaXcLkPmP5zVc/edit?usp=drive_link" TargetMode="External"/><Relationship Id="rId5" Type="http://schemas.openxmlformats.org/officeDocument/2006/relationships/image" Target="../media/image7.png"/><Relationship Id="rId6"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hyperlink" Target="https://docs.google.com/spreadsheets/d/1PrFIT7ghjc1YgqcOGbP1Gh2cDFWAxsSE/edit?usp=drive_link&amp;ouid=112039766726545602140&amp;rtpof=true&amp;sd=true" TargetMode="External"/><Relationship Id="rId5" Type="http://schemas.openxmlformats.org/officeDocument/2006/relationships/image" Target="../media/image7.png"/><Relationship Id="rId6"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hyperlink" Target="https://docs.google.com/spreadsheets/d/1PrFIT7ghjc1YgqcOGbP1Gh2cDFWAxsSE/edit?usp=drive_link&amp;ouid=112039766726545602140&amp;rtpof=true&amp;sd=true" TargetMode="External"/><Relationship Id="rId5" Type="http://schemas.openxmlformats.org/officeDocument/2006/relationships/image" Target="../media/image7.png"/><Relationship Id="rId6"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hyperlink" Target="https://docs.google.com/spreadsheets/d/1PrFIT7ghjc1YgqcOGbP1Gh2cDFWAxsSE/edit?usp=drive_link&amp;ouid=112039766726545602140&amp;rtpof=true&amp;sd=true" TargetMode="External"/><Relationship Id="rId5" Type="http://schemas.openxmlformats.org/officeDocument/2006/relationships/image" Target="../media/image7.png"/><Relationship Id="rId6"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docs.google.com/spreadsheets/d/1I7ql57nNNI0rc3TP2NA--MjqVgOU1AYaXcLkPmP5zVc/edit?usp=drive_link" TargetMode="External"/><Relationship Id="rId4" Type="http://schemas.openxmlformats.org/officeDocument/2006/relationships/image" Target="../media/image7.png"/><Relationship Id="rId5" Type="http://schemas.openxmlformats.org/officeDocument/2006/relationships/image" Target="../media/image1.png"/><Relationship Id="rId6" Type="http://schemas.openxmlformats.org/officeDocument/2006/relationships/hyperlink" Target="http://drive.google.com/file/d/1UEsFctAj-SfbwIcx7vczhP3NM7KKteeE/view" TargetMode="External"/><Relationship Id="rId7" Type="http://schemas.openxmlformats.org/officeDocument/2006/relationships/image" Target="../media/image2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docs.google.com/spreadsheets/d/1I7ql57nNNI0rc3TP2NA--MjqVgOU1AYaXcLkPmP5zVc/edit?usp=drive_link" TargetMode="External"/><Relationship Id="rId4" Type="http://schemas.openxmlformats.org/officeDocument/2006/relationships/image" Target="../media/image7.png"/><Relationship Id="rId5" Type="http://schemas.openxmlformats.org/officeDocument/2006/relationships/image" Target="../media/image1.png"/><Relationship Id="rId6" Type="http://schemas.openxmlformats.org/officeDocument/2006/relationships/hyperlink" Target="http://drive.google.com/file/d/1KsrYTWZ9eYHTnG8xPRtoALmMCU0NV-vE/view" TargetMode="External"/><Relationship Id="rId7" Type="http://schemas.openxmlformats.org/officeDocument/2006/relationships/image" Target="../media/image2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docs.google.com/spreadsheets/d/1I7ql57nNNI0rc3TP2NA--MjqVgOU1AYaXcLkPmP5zVc/edit?usp=drive_link" TargetMode="External"/><Relationship Id="rId4" Type="http://schemas.openxmlformats.org/officeDocument/2006/relationships/image" Target="../media/image7.png"/><Relationship Id="rId5" Type="http://schemas.openxmlformats.org/officeDocument/2006/relationships/image" Target="../media/image1.png"/><Relationship Id="rId6" Type="http://schemas.openxmlformats.org/officeDocument/2006/relationships/hyperlink" Target="http://drive.google.com/file/d/1hhKmzrx2EZSqOzbmBVB-UhtBxY2z7wpp/view" TargetMode="External"/><Relationship Id="rId7" Type="http://schemas.openxmlformats.org/officeDocument/2006/relationships/image" Target="../media/image2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docs.google.com/spreadsheets/d/1I7ql57nNNI0rc3TP2NA--MjqVgOU1AYaXcLkPmP5zVc/edit?usp=drive_link" TargetMode="External"/><Relationship Id="rId4" Type="http://schemas.openxmlformats.org/officeDocument/2006/relationships/image" Target="../media/image7.png"/><Relationship Id="rId5" Type="http://schemas.openxmlformats.org/officeDocument/2006/relationships/image" Target="../media/image1.png"/><Relationship Id="rId6"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hyperlink" Target="https://learn.axsos.academy/courses/take/quality-assurance-bootcamp/pdfs/57910382-srs-document-orangehrm" TargetMode="External"/><Relationship Id="rId8"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hyperlink" Target="https://learn.axsos.academy/courses/take/quality-assurance-bootcamp/pdfs/57910382-srs-document-orangehrm" TargetMode="External"/><Relationship Id="rId7"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hyperlink" Target="https://trello.com/invite/b/685829f53d8ee1a2e9469b0f/ATTIe57194ff29cb6e8197d047e730963a888212EE09/orangehrm-functional-testing" TargetMode="External"/><Relationship Id="rId6"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hyperlink" Target="https://trello.com/invite/b/685829f53d8ee1a2e9469b0f/ATTIe57194ff29cb6e8197d047e730963a888212EE09/orangehrm-functional-testing" TargetMode="External"/><Relationship Id="rId6"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7.png"/><Relationship Id="rId8" Type="http://schemas.openxmlformats.org/officeDocument/2006/relationships/hyperlink" Target="https://docs.google.com/document/d/1xwKuR6U62xHiPCQeOhPgElBUuNSIBLlZ/edit?usp=sharing&amp;ouid=114407800735408772825&amp;rtpof=true&amp;sd=tru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7.jpg"/><Relationship Id="rId5" Type="http://schemas.openxmlformats.org/officeDocument/2006/relationships/hyperlink" Target="https://docs.google.com/spreadsheets/d/1kolwoE8pBZGf5Q_KXcuueK5nl_RSk4hKX1P0wL2Tblc/edit?usp=drive_link" TargetMode="External"/><Relationship Id="rId6"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None/>
            </a:pPr>
            <a:r>
              <a:rPr b="1" lang="en-US" sz="3600"/>
              <a:t>Manual </a:t>
            </a:r>
            <a:r>
              <a:rPr b="1" lang="en-US" sz="3600"/>
              <a:t>Testing Orange</a:t>
            </a:r>
            <a:r>
              <a:rPr b="1" lang="en-US" sz="3600">
                <a:solidFill>
                  <a:srgbClr val="09A752"/>
                </a:solidFill>
              </a:rPr>
              <a:t>hrm</a:t>
            </a:r>
            <a:r>
              <a:rPr b="1" lang="en-US" sz="3600"/>
              <a:t>.</a:t>
            </a:r>
            <a:r>
              <a:rPr b="1" lang="en-US" sz="3600"/>
              <a:t>com Demo</a:t>
            </a:r>
            <a:r>
              <a:rPr b="1" lang="en-US" sz="3600">
                <a:solidFill>
                  <a:schemeClr val="accent2"/>
                </a:solidFill>
              </a:rPr>
              <a:t> </a:t>
            </a:r>
            <a:r>
              <a:rPr b="1" lang="en-US" sz="3600"/>
              <a:t>Project </a:t>
            </a:r>
            <a:endParaRPr/>
          </a:p>
          <a:p>
            <a:pPr indent="0" lvl="0" marL="0" rtl="0" algn="l">
              <a:lnSpc>
                <a:spcPct val="90000"/>
              </a:lnSpc>
              <a:spcBef>
                <a:spcPts val="1000"/>
              </a:spcBef>
              <a:spcAft>
                <a:spcPts val="0"/>
              </a:spcAft>
              <a:buNone/>
            </a:pPr>
            <a:r>
              <a:rPr b="1" lang="en-US" sz="2900"/>
              <a:t>   </a:t>
            </a:r>
            <a:endParaRPr sz="2100"/>
          </a:p>
        </p:txBody>
      </p:sp>
      <p:sp>
        <p:nvSpPr>
          <p:cNvPr id="89" name="Google Shape;89;p1"/>
          <p:cNvSpPr/>
          <p:nvPr/>
        </p:nvSpPr>
        <p:spPr>
          <a:xfrm>
            <a:off x="838200" y="3498875"/>
            <a:ext cx="65" cy="411560"/>
          </a:xfrm>
          <a:prstGeom prst="rect">
            <a:avLst/>
          </a:prstGeom>
          <a:solidFill>
            <a:srgbClr val="FFFFFF"/>
          </a:solidFill>
          <a:ln>
            <a:noFill/>
          </a:ln>
        </p:spPr>
        <p:txBody>
          <a:bodyPr anchorCtr="0" anchor="ctr" bIns="0" lIns="0" spcFirstLastPara="1" rIns="0" wrap="square" tIns="285650">
            <a:spAutoFit/>
          </a:bodyPr>
          <a:lstStyle/>
          <a:p>
            <a:pPr indent="0" lvl="0" marL="0" marR="0" rtl="0" algn="l">
              <a:lnSpc>
                <a:spcPct val="100000"/>
              </a:lnSpc>
              <a:spcBef>
                <a:spcPts val="0"/>
              </a:spcBef>
              <a:spcAft>
                <a:spcPts val="0"/>
              </a:spcAft>
              <a:buClr>
                <a:schemeClr val="dk1"/>
              </a:buClr>
              <a:buSzPts val="800"/>
              <a:buFont typeface="Arial"/>
              <a:buNone/>
            </a:pPr>
            <a:r>
              <a:t/>
            </a:r>
            <a:endParaRPr b="0" i="0" sz="800" u="none" cap="none" strike="noStrike">
              <a:solidFill>
                <a:schemeClr val="dk1"/>
              </a:solidFill>
              <a:latin typeface="Arial"/>
              <a:ea typeface="Arial"/>
              <a:cs typeface="Arial"/>
              <a:sym typeface="Arial"/>
            </a:endParaRPr>
          </a:p>
        </p:txBody>
      </p:sp>
      <p:pic>
        <p:nvPicPr>
          <p:cNvPr id="90" name="Google Shape;90;p1"/>
          <p:cNvPicPr preferRelativeResize="0"/>
          <p:nvPr/>
        </p:nvPicPr>
        <p:blipFill rotWithShape="1">
          <a:blip r:embed="rId3">
            <a:alphaModFix/>
          </a:blip>
          <a:srcRect b="0" l="0" r="0" t="0"/>
          <a:stretch/>
        </p:blipFill>
        <p:spPr>
          <a:xfrm>
            <a:off x="3967162" y="489743"/>
            <a:ext cx="4257675" cy="1076325"/>
          </a:xfrm>
          <a:prstGeom prst="rect">
            <a:avLst/>
          </a:prstGeom>
          <a:noFill/>
          <a:ln>
            <a:noFill/>
          </a:ln>
        </p:spPr>
      </p:pic>
      <p:pic>
        <p:nvPicPr>
          <p:cNvPr id="91" name="Google Shape;91;p1" title="AXSOS-Academy-Logo-01-2048x768.png"/>
          <p:cNvPicPr preferRelativeResize="0"/>
          <p:nvPr/>
        </p:nvPicPr>
        <p:blipFill rotWithShape="1">
          <a:blip r:embed="rId4">
            <a:alphaModFix/>
          </a:blip>
          <a:srcRect b="0" l="0" r="0" t="0"/>
          <a:stretch/>
        </p:blipFill>
        <p:spPr>
          <a:xfrm>
            <a:off x="689650" y="258300"/>
            <a:ext cx="2344602" cy="879226"/>
          </a:xfrm>
          <a:prstGeom prst="rect">
            <a:avLst/>
          </a:prstGeom>
          <a:noFill/>
          <a:ln>
            <a:noFill/>
          </a:ln>
        </p:spPr>
      </p:pic>
      <p:sp>
        <p:nvSpPr>
          <p:cNvPr id="92" name="Google Shape;92;p1"/>
          <p:cNvSpPr txBox="1"/>
          <p:nvPr/>
        </p:nvSpPr>
        <p:spPr>
          <a:xfrm>
            <a:off x="6805650" y="2610250"/>
            <a:ext cx="6030900" cy="2502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2800">
                <a:solidFill>
                  <a:schemeClr val="dk1"/>
                </a:solidFill>
              </a:rPr>
              <a:t>Teaching Team</a:t>
            </a:r>
            <a:endParaRPr b="1" sz="28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2800">
                <a:solidFill>
                  <a:schemeClr val="dk1"/>
                </a:solidFill>
              </a:rPr>
              <a:t>Mr.Mamoun Sobh </a:t>
            </a:r>
            <a:endParaRPr b="1" sz="28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2800">
                <a:solidFill>
                  <a:schemeClr val="dk1"/>
                </a:solidFill>
              </a:rPr>
              <a:t>Ms.Afnan Kharoof</a:t>
            </a:r>
            <a:endParaRPr b="1" sz="2800">
              <a:solidFill>
                <a:schemeClr val="dk1"/>
              </a:solidFill>
            </a:endParaRPr>
          </a:p>
          <a:p>
            <a:pPr indent="0" lvl="0" marL="0" rtl="0" algn="l">
              <a:spcBef>
                <a:spcPts val="1200"/>
              </a:spcBef>
              <a:spcAft>
                <a:spcPts val="0"/>
              </a:spcAft>
              <a:buNone/>
            </a:pPr>
            <a:r>
              <a:t/>
            </a:r>
            <a:endParaRPr b="1" sz="2400">
              <a:solidFill>
                <a:schemeClr val="dk1"/>
              </a:solidFill>
            </a:endParaRPr>
          </a:p>
        </p:txBody>
      </p:sp>
      <p:sp>
        <p:nvSpPr>
          <p:cNvPr id="93" name="Google Shape;93;p1"/>
          <p:cNvSpPr txBox="1"/>
          <p:nvPr/>
        </p:nvSpPr>
        <p:spPr>
          <a:xfrm>
            <a:off x="1874175" y="2610250"/>
            <a:ext cx="6030900" cy="3153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Clr>
                <a:schemeClr val="dk1"/>
              </a:buClr>
              <a:buSzPts val="1100"/>
              <a:buFont typeface="Arial"/>
              <a:buNone/>
            </a:pPr>
            <a:r>
              <a:rPr b="1" lang="en-US" sz="2800">
                <a:solidFill>
                  <a:schemeClr val="dk1"/>
                </a:solidFill>
              </a:rPr>
              <a:t>Testing Team members         </a:t>
            </a:r>
            <a:endParaRPr sz="2800">
              <a:solidFill>
                <a:schemeClr val="dk1"/>
              </a:solidFill>
            </a:endParaRPr>
          </a:p>
          <a:p>
            <a:pPr indent="0" lvl="0" marL="0" rtl="0" algn="l">
              <a:lnSpc>
                <a:spcPct val="90000"/>
              </a:lnSpc>
              <a:spcBef>
                <a:spcPts val="1000"/>
              </a:spcBef>
              <a:spcAft>
                <a:spcPts val="0"/>
              </a:spcAft>
              <a:buNone/>
            </a:pPr>
            <a:r>
              <a:rPr b="1" lang="en-US" sz="2800">
                <a:solidFill>
                  <a:schemeClr val="dk1"/>
                </a:solidFill>
              </a:rPr>
              <a:t>Aya Shanteer                          </a:t>
            </a:r>
            <a:endParaRPr sz="2800">
              <a:solidFill>
                <a:schemeClr val="dk1"/>
              </a:solidFill>
            </a:endParaRPr>
          </a:p>
          <a:p>
            <a:pPr indent="0" lvl="0" marL="0" rtl="0" algn="l">
              <a:lnSpc>
                <a:spcPct val="90000"/>
              </a:lnSpc>
              <a:spcBef>
                <a:spcPts val="1000"/>
              </a:spcBef>
              <a:spcAft>
                <a:spcPts val="0"/>
              </a:spcAft>
              <a:buClr>
                <a:schemeClr val="dk1"/>
              </a:buClr>
              <a:buSzPts val="1100"/>
              <a:buFont typeface="Arial"/>
              <a:buNone/>
            </a:pPr>
            <a:r>
              <a:rPr b="1" lang="en-US" sz="2800">
                <a:solidFill>
                  <a:schemeClr val="dk1"/>
                </a:solidFill>
              </a:rPr>
              <a:t>Yousef Sabt                           </a:t>
            </a:r>
            <a:endParaRPr sz="2800">
              <a:solidFill>
                <a:schemeClr val="dk1"/>
              </a:solidFill>
            </a:endParaRPr>
          </a:p>
          <a:p>
            <a:pPr indent="0" lvl="0" marL="0" rtl="0" algn="l">
              <a:lnSpc>
                <a:spcPct val="90000"/>
              </a:lnSpc>
              <a:spcBef>
                <a:spcPts val="1000"/>
              </a:spcBef>
              <a:spcAft>
                <a:spcPts val="0"/>
              </a:spcAft>
              <a:buClr>
                <a:schemeClr val="dk1"/>
              </a:buClr>
              <a:buSzPts val="1100"/>
              <a:buFont typeface="Arial"/>
              <a:buNone/>
            </a:pPr>
            <a:r>
              <a:rPr b="1" lang="en-US" sz="2800">
                <a:solidFill>
                  <a:schemeClr val="dk1"/>
                </a:solidFill>
              </a:rPr>
              <a:t>Hala Mousa </a:t>
            </a:r>
            <a:endParaRPr sz="2800">
              <a:solidFill>
                <a:schemeClr val="dk1"/>
              </a:solidFill>
            </a:endParaRPr>
          </a:p>
          <a:p>
            <a:pPr indent="0" lvl="0" marL="0" rtl="0" algn="l">
              <a:lnSpc>
                <a:spcPct val="90000"/>
              </a:lnSpc>
              <a:spcBef>
                <a:spcPts val="1000"/>
              </a:spcBef>
              <a:spcAft>
                <a:spcPts val="0"/>
              </a:spcAft>
              <a:buClr>
                <a:schemeClr val="dk1"/>
              </a:buClr>
              <a:buSzPts val="1100"/>
              <a:buFont typeface="Arial"/>
              <a:buNone/>
            </a:pPr>
            <a:r>
              <a:rPr b="1" lang="en-US" sz="2800">
                <a:solidFill>
                  <a:schemeClr val="dk1"/>
                </a:solidFill>
              </a:rPr>
              <a:t>Bashir Rimawi</a:t>
            </a:r>
            <a:endParaRPr sz="2800">
              <a:solidFill>
                <a:schemeClr val="dk1"/>
              </a:solidFill>
            </a:endParaRPr>
          </a:p>
          <a:p>
            <a:pPr indent="0" lvl="0" marL="0" rtl="0" algn="l">
              <a:lnSpc>
                <a:spcPct val="90000"/>
              </a:lnSpc>
              <a:spcBef>
                <a:spcPts val="1000"/>
              </a:spcBef>
              <a:spcAft>
                <a:spcPts val="0"/>
              </a:spcAft>
              <a:buClr>
                <a:schemeClr val="dk1"/>
              </a:buClr>
              <a:buSzPts val="1100"/>
              <a:buFont typeface="Arial"/>
              <a:buNone/>
            </a:pPr>
            <a:r>
              <a:rPr b="1" lang="en-US" sz="2800">
                <a:solidFill>
                  <a:schemeClr val="dk1"/>
                </a:solidFill>
              </a:rPr>
              <a:t>Ahmad Badaha </a:t>
            </a:r>
            <a:endParaRPr sz="28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36b0b0eb118_8_12"/>
          <p:cNvSpPr txBox="1"/>
          <p:nvPr/>
        </p:nvSpPr>
        <p:spPr>
          <a:xfrm>
            <a:off x="3787985" y="258300"/>
            <a:ext cx="7582468"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None/>
            </a:pPr>
            <a:r>
              <a:rPr b="1" i="0" lang="en-US" sz="2400" u="none" cap="none" strike="noStrike">
                <a:solidFill>
                  <a:srgbClr val="FFC000"/>
                </a:solidFill>
                <a:latin typeface="Arial"/>
                <a:ea typeface="Arial"/>
                <a:cs typeface="Arial"/>
                <a:sym typeface="Arial"/>
              </a:rPr>
              <a:t>Phase 4</a:t>
            </a:r>
            <a:r>
              <a:rPr b="1" i="0" lang="en-US" sz="2400" u="none" cap="none" strike="noStrike">
                <a:solidFill>
                  <a:srgbClr val="000000"/>
                </a:solidFill>
                <a:latin typeface="Arial"/>
                <a:ea typeface="Arial"/>
                <a:cs typeface="Arial"/>
                <a:sym typeface="Arial"/>
              </a:rPr>
              <a:t>: Test Execution</a:t>
            </a:r>
            <a:endParaRPr b="1" i="0" sz="2400" u="none" cap="none" strike="noStrike">
              <a:solidFill>
                <a:srgbClr val="000000"/>
              </a:solidFill>
              <a:latin typeface="Arial"/>
              <a:ea typeface="Arial"/>
              <a:cs typeface="Arial"/>
              <a:sym typeface="Arial"/>
            </a:endParaRPr>
          </a:p>
        </p:txBody>
      </p:sp>
      <p:sp>
        <p:nvSpPr>
          <p:cNvPr id="175" name="Google Shape;175;g36b0b0eb118_8_12"/>
          <p:cNvSpPr txBox="1"/>
          <p:nvPr/>
        </p:nvSpPr>
        <p:spPr>
          <a:xfrm>
            <a:off x="824132" y="2403704"/>
            <a:ext cx="5235000" cy="29511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b="1" i="0" lang="en-US" sz="2000" u="none" cap="none" strike="noStrike">
                <a:solidFill>
                  <a:schemeClr val="dk1"/>
                </a:solidFill>
              </a:rPr>
              <a:t>Bashir Rimawi: </a:t>
            </a:r>
            <a:r>
              <a:rPr b="1" lang="en-US" sz="2000">
                <a:solidFill>
                  <a:srgbClr val="FFC000"/>
                </a:solidFill>
              </a:rPr>
              <a:t>51 </a:t>
            </a:r>
            <a:endParaRPr b="1"/>
          </a:p>
          <a:p>
            <a:pPr indent="0" lvl="0" marL="0" marR="0" rtl="0" algn="l">
              <a:lnSpc>
                <a:spcPct val="100000"/>
              </a:lnSpc>
              <a:spcBef>
                <a:spcPts val="0"/>
              </a:spcBef>
              <a:spcAft>
                <a:spcPts val="0"/>
              </a:spcAft>
              <a:buNone/>
            </a:pPr>
            <a:r>
              <a:rPr b="1" i="0" lang="en-US" sz="2000" u="none" cap="none" strike="noStrike">
                <a:solidFill>
                  <a:schemeClr val="dk1"/>
                </a:solidFill>
              </a:rPr>
              <a:t>Ahmad Badaha: </a:t>
            </a:r>
            <a:r>
              <a:rPr b="1" i="0" lang="en-US" sz="2000" u="none" cap="none" strike="noStrike">
                <a:solidFill>
                  <a:srgbClr val="FFC000"/>
                </a:solidFill>
              </a:rPr>
              <a:t>7</a:t>
            </a:r>
            <a:r>
              <a:rPr b="1" lang="en-US" sz="2000">
                <a:solidFill>
                  <a:srgbClr val="FFC000"/>
                </a:solidFill>
              </a:rPr>
              <a:t>1</a:t>
            </a:r>
            <a:endParaRPr b="1" i="0" sz="2000" u="none" cap="none" strike="noStrike">
              <a:solidFill>
                <a:schemeClr val="dk1"/>
              </a:solidFill>
            </a:endParaRPr>
          </a:p>
          <a:p>
            <a:pPr indent="0" lvl="0" marL="0" marR="0" rtl="0" algn="l">
              <a:lnSpc>
                <a:spcPct val="100000"/>
              </a:lnSpc>
              <a:spcBef>
                <a:spcPts val="0"/>
              </a:spcBef>
              <a:spcAft>
                <a:spcPts val="0"/>
              </a:spcAft>
              <a:buNone/>
            </a:pPr>
            <a:r>
              <a:rPr b="1" i="0" lang="en-US" sz="2000" u="none" cap="none" strike="noStrike">
                <a:solidFill>
                  <a:schemeClr val="dk1"/>
                </a:solidFill>
              </a:rPr>
              <a:t>Aya Shanteer: </a:t>
            </a:r>
            <a:r>
              <a:rPr b="1" i="0" lang="en-US" sz="2000" u="none" cap="none" strike="noStrike">
                <a:solidFill>
                  <a:srgbClr val="FFC000"/>
                </a:solidFill>
              </a:rPr>
              <a:t>98</a:t>
            </a:r>
            <a:endParaRPr b="1" i="0" sz="2000" u="none" cap="none" strike="noStrike">
              <a:solidFill>
                <a:schemeClr val="dk1"/>
              </a:solidFill>
            </a:endParaRPr>
          </a:p>
          <a:p>
            <a:pPr indent="0" lvl="0" marL="0" marR="0" rtl="0" algn="l">
              <a:lnSpc>
                <a:spcPct val="100000"/>
              </a:lnSpc>
              <a:spcBef>
                <a:spcPts val="0"/>
              </a:spcBef>
              <a:spcAft>
                <a:spcPts val="0"/>
              </a:spcAft>
              <a:buNone/>
            </a:pPr>
            <a:r>
              <a:rPr b="1" i="0" lang="en-US" sz="2000" u="none" cap="none" strike="noStrike">
                <a:solidFill>
                  <a:schemeClr val="dk1"/>
                </a:solidFill>
              </a:rPr>
              <a:t>Yousef Sabt: </a:t>
            </a:r>
            <a:r>
              <a:rPr b="1" lang="en-US" sz="2000">
                <a:solidFill>
                  <a:srgbClr val="FFC000"/>
                </a:solidFill>
              </a:rPr>
              <a:t>62 </a:t>
            </a:r>
            <a:endParaRPr b="1" i="0" sz="2000" u="none" cap="none" strike="noStrike">
              <a:solidFill>
                <a:srgbClr val="FFC000"/>
              </a:solidFill>
            </a:endParaRPr>
          </a:p>
          <a:p>
            <a:pPr indent="0" lvl="0" marL="0" marR="0" rtl="0" algn="l">
              <a:lnSpc>
                <a:spcPct val="100000"/>
              </a:lnSpc>
              <a:spcBef>
                <a:spcPts val="0"/>
              </a:spcBef>
              <a:spcAft>
                <a:spcPts val="0"/>
              </a:spcAft>
              <a:buNone/>
            </a:pPr>
            <a:r>
              <a:rPr b="1" i="0" lang="en-US" sz="2000" u="none" cap="none" strike="noStrike">
                <a:solidFill>
                  <a:schemeClr val="dk1"/>
                </a:solidFill>
              </a:rPr>
              <a:t>Hala Mousa: </a:t>
            </a:r>
            <a:r>
              <a:rPr b="1" lang="en-US" sz="2000">
                <a:solidFill>
                  <a:srgbClr val="FFC000"/>
                </a:solidFill>
              </a:rPr>
              <a:t>49</a:t>
            </a:r>
            <a:endParaRPr b="1" i="0" sz="2000" u="none" cap="none" strike="noStrike">
              <a:solidFill>
                <a:schemeClr val="dk1"/>
              </a:solidFill>
            </a:endParaRPr>
          </a:p>
          <a:p>
            <a:pPr indent="0" lvl="0" marL="0" marR="0" rtl="0" algn="l">
              <a:lnSpc>
                <a:spcPct val="100000"/>
              </a:lnSpc>
              <a:spcBef>
                <a:spcPts val="0"/>
              </a:spcBef>
              <a:spcAft>
                <a:spcPts val="0"/>
              </a:spcAft>
              <a:buNone/>
            </a:pPr>
            <a:r>
              <a:t/>
            </a:r>
            <a:endParaRPr b="1" i="0" sz="2000" u="none" cap="none" strike="noStrike">
              <a:solidFill>
                <a:srgbClr val="FFC000"/>
              </a:solidFill>
            </a:endParaRPr>
          </a:p>
          <a:p>
            <a:pPr indent="0" lvl="0" marL="114300" marR="0" rtl="0" algn="l">
              <a:lnSpc>
                <a:spcPct val="100000"/>
              </a:lnSpc>
              <a:spcBef>
                <a:spcPts val="0"/>
              </a:spcBef>
              <a:spcAft>
                <a:spcPts val="0"/>
              </a:spcAft>
              <a:buNone/>
            </a:pPr>
            <a:r>
              <a:t/>
            </a:r>
            <a:endParaRPr b="1" i="0" sz="2400" u="none" cap="none" strike="noStrike">
              <a:solidFill>
                <a:srgbClr val="000000"/>
              </a:solidFill>
            </a:endParaRPr>
          </a:p>
          <a:p>
            <a:pPr indent="-50800" lvl="0" marL="228600" marR="0" rtl="0" algn="l">
              <a:lnSpc>
                <a:spcPct val="90000"/>
              </a:lnSpc>
              <a:spcBef>
                <a:spcPts val="0"/>
              </a:spcBef>
              <a:spcAft>
                <a:spcPts val="0"/>
              </a:spcAft>
              <a:buNone/>
            </a:pPr>
            <a:r>
              <a:t/>
            </a:r>
            <a:endParaRPr b="1" i="0" sz="1400" u="none" cap="none" strike="noStrike">
              <a:solidFill>
                <a:srgbClr val="000000"/>
              </a:solidFill>
            </a:endParaRPr>
          </a:p>
        </p:txBody>
      </p:sp>
      <p:pic>
        <p:nvPicPr>
          <p:cNvPr id="176" name="Google Shape;176;g36b0b0eb118_8_12" title="AXSOS-Academy-Logo-01-2048x768.png"/>
          <p:cNvPicPr preferRelativeResize="0"/>
          <p:nvPr/>
        </p:nvPicPr>
        <p:blipFill rotWithShape="1">
          <a:blip r:embed="rId3">
            <a:alphaModFix/>
          </a:blip>
          <a:srcRect b="0" l="0" r="0" t="0"/>
          <a:stretch/>
        </p:blipFill>
        <p:spPr>
          <a:xfrm>
            <a:off x="689650" y="258300"/>
            <a:ext cx="2344602" cy="879226"/>
          </a:xfrm>
          <a:prstGeom prst="rect">
            <a:avLst/>
          </a:prstGeom>
          <a:noFill/>
          <a:ln>
            <a:noFill/>
          </a:ln>
        </p:spPr>
      </p:pic>
      <p:pic>
        <p:nvPicPr>
          <p:cNvPr descr="https://lh7-rt.googleusercontent.com/slidesz/AGV_vUfCFIF0LnxEDETVGQ05jXdamdsXoPAv0LWYG7-IbBwLfFcKubGER51BMCkPuwuvHgVX04F7UqHhSykD4wbQ8KxO15Iw4cJTPNWIgoWK-jyz8iHFSFL2ruWVJqoCiu3oKRp0m0vkpGWWZLwYe6107gw=s2048?key=GS3iIY6jP86VA-xKAN8GdQ" id="177" name="Google Shape;177;g36b0b0eb118_8_12">
            <a:hlinkClick r:id="rId4"/>
          </p:cNvPr>
          <p:cNvPicPr preferRelativeResize="0"/>
          <p:nvPr/>
        </p:nvPicPr>
        <p:blipFill rotWithShape="1">
          <a:blip r:embed="rId5">
            <a:alphaModFix/>
          </a:blip>
          <a:srcRect b="0" l="0" r="0" t="0"/>
          <a:stretch/>
        </p:blipFill>
        <p:spPr>
          <a:xfrm>
            <a:off x="838200" y="5794408"/>
            <a:ext cx="2478876" cy="764833"/>
          </a:xfrm>
          <a:prstGeom prst="rect">
            <a:avLst/>
          </a:prstGeom>
          <a:noFill/>
          <a:ln>
            <a:noFill/>
          </a:ln>
        </p:spPr>
      </p:pic>
      <p:sp>
        <p:nvSpPr>
          <p:cNvPr id="178" name="Google Shape;178;g36b0b0eb118_8_12"/>
          <p:cNvSpPr txBox="1"/>
          <p:nvPr/>
        </p:nvSpPr>
        <p:spPr>
          <a:xfrm>
            <a:off x="1029470" y="5464815"/>
            <a:ext cx="228760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FFC000"/>
                </a:solidFill>
                <a:latin typeface="Arial"/>
                <a:ea typeface="Arial"/>
                <a:cs typeface="Arial"/>
                <a:sym typeface="Arial"/>
              </a:rPr>
              <a:t>Test cases File</a:t>
            </a:r>
            <a:endParaRPr b="0" i="0" sz="1800" u="none" cap="none" strike="noStrike">
              <a:solidFill>
                <a:srgbClr val="FFC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9" name="Google Shape;179;g36b0b0eb118_8_12"/>
          <p:cNvSpPr txBox="1"/>
          <p:nvPr/>
        </p:nvSpPr>
        <p:spPr>
          <a:xfrm>
            <a:off x="838200" y="1880484"/>
            <a:ext cx="5436000" cy="677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latin typeface="Arial"/>
                <a:ea typeface="Arial"/>
                <a:cs typeface="Arial"/>
                <a:sym typeface="Arial"/>
              </a:rPr>
              <a:t>Total Number of Executed test cases: </a:t>
            </a:r>
            <a:r>
              <a:rPr b="1" lang="en-US" sz="2000">
                <a:solidFill>
                  <a:srgbClr val="FFC000"/>
                </a:solidFill>
              </a:rPr>
              <a:t>331</a:t>
            </a:r>
            <a:endParaRPr b="1" sz="2000">
              <a:solidFill>
                <a:srgbClr val="FFC000"/>
              </a:solidFill>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pic>
        <p:nvPicPr>
          <p:cNvPr descr="https://lh7-rt.googleusercontent.com/slidesz/AGV_vUfCFIF0LnxEDETVGQ05jXdamdsXoPAv0LWYG7-IbBwLfFcKubGER51BMCkPuwuvHgVX04F7UqHhSykD4wbQ8KxO15Iw4cJTPNWIgoWK-jyz8iHFSFL2ruWVJqoCiu3oKRp0m0vkpGWWZLwYe6107gw=s2048?key=GS3iIY6jP86VA-xKAN8GdQ" id="180" name="Google Shape;180;g36b0b0eb118_8_12">
            <a:hlinkClick r:id="rId6"/>
          </p:cNvPr>
          <p:cNvPicPr preferRelativeResize="0"/>
          <p:nvPr/>
        </p:nvPicPr>
        <p:blipFill rotWithShape="1">
          <a:blip r:embed="rId5">
            <a:alphaModFix/>
          </a:blip>
          <a:srcRect b="0" l="0" r="0" t="0"/>
          <a:stretch/>
        </p:blipFill>
        <p:spPr>
          <a:xfrm>
            <a:off x="3317075" y="5794408"/>
            <a:ext cx="2478876" cy="764833"/>
          </a:xfrm>
          <a:prstGeom prst="rect">
            <a:avLst/>
          </a:prstGeom>
          <a:noFill/>
          <a:ln>
            <a:noFill/>
          </a:ln>
        </p:spPr>
      </p:pic>
      <p:sp>
        <p:nvSpPr>
          <p:cNvPr id="181" name="Google Shape;181;g36b0b0eb118_8_12"/>
          <p:cNvSpPr txBox="1"/>
          <p:nvPr/>
        </p:nvSpPr>
        <p:spPr>
          <a:xfrm>
            <a:off x="3787983" y="5354803"/>
            <a:ext cx="22875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1800">
                <a:solidFill>
                  <a:srgbClr val="FFC000"/>
                </a:solidFill>
              </a:rPr>
              <a:t>RTM File </a:t>
            </a:r>
            <a:endParaRPr b="0" i="0" sz="1800" u="none" cap="none" strike="noStrike">
              <a:solidFill>
                <a:srgbClr val="FFC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182" name="Google Shape;182;g36b0b0eb118_8_12"/>
          <p:cNvPicPr preferRelativeResize="0"/>
          <p:nvPr/>
        </p:nvPicPr>
        <p:blipFill>
          <a:blip r:embed="rId7">
            <a:alphaModFix/>
          </a:blip>
          <a:stretch>
            <a:fillRect/>
          </a:stretch>
        </p:blipFill>
        <p:spPr>
          <a:xfrm>
            <a:off x="6274200" y="1880475"/>
            <a:ext cx="6006548" cy="400738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36b0b0eb118_8_20"/>
          <p:cNvSpPr txBox="1"/>
          <p:nvPr/>
        </p:nvSpPr>
        <p:spPr>
          <a:xfrm>
            <a:off x="9951477" y="903643"/>
            <a:ext cx="2473340"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pic>
        <p:nvPicPr>
          <p:cNvPr id="188" name="Google Shape;188;g36b0b0eb118_8_20" title="AXSOS-Academy-Logo-01-2048x768.png"/>
          <p:cNvPicPr preferRelativeResize="0"/>
          <p:nvPr/>
        </p:nvPicPr>
        <p:blipFill rotWithShape="1">
          <a:blip r:embed="rId3">
            <a:alphaModFix/>
          </a:blip>
          <a:srcRect b="0" l="0" r="0" t="0"/>
          <a:stretch/>
        </p:blipFill>
        <p:spPr>
          <a:xfrm>
            <a:off x="689650" y="258300"/>
            <a:ext cx="2344602" cy="879226"/>
          </a:xfrm>
          <a:prstGeom prst="rect">
            <a:avLst/>
          </a:prstGeom>
          <a:noFill/>
          <a:ln>
            <a:noFill/>
          </a:ln>
        </p:spPr>
      </p:pic>
      <p:sp>
        <p:nvSpPr>
          <p:cNvPr id="189" name="Google Shape;189;g36b0b0eb118_8_20"/>
          <p:cNvSpPr/>
          <p:nvPr/>
        </p:nvSpPr>
        <p:spPr>
          <a:xfrm>
            <a:off x="1029470" y="1860217"/>
            <a:ext cx="4332849" cy="8925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0000"/>
                </a:solidFill>
                <a:latin typeface="Arial"/>
                <a:ea typeface="Arial"/>
                <a:cs typeface="Arial"/>
                <a:sym typeface="Arial"/>
              </a:rPr>
              <a:t>Total Number of found bugs: </a:t>
            </a:r>
            <a:r>
              <a:rPr b="1" lang="en-US" sz="2800">
                <a:solidFill>
                  <a:srgbClr val="FFC000"/>
                </a:solidFill>
              </a:rPr>
              <a:t>44</a:t>
            </a:r>
            <a:endParaRPr b="0" i="0" sz="1400" u="none" cap="none" strike="noStrike">
              <a:solidFill>
                <a:srgbClr val="000000"/>
              </a:solidFill>
              <a:latin typeface="Arial"/>
              <a:ea typeface="Arial"/>
              <a:cs typeface="Arial"/>
              <a:sym typeface="Arial"/>
            </a:endParaRPr>
          </a:p>
        </p:txBody>
      </p:sp>
      <p:sp>
        <p:nvSpPr>
          <p:cNvPr id="190" name="Google Shape;190;g36b0b0eb118_8_20"/>
          <p:cNvSpPr txBox="1"/>
          <p:nvPr/>
        </p:nvSpPr>
        <p:spPr>
          <a:xfrm>
            <a:off x="1029470" y="5464815"/>
            <a:ext cx="228760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FFC000"/>
                </a:solidFill>
                <a:latin typeface="Arial"/>
                <a:ea typeface="Arial"/>
                <a:cs typeface="Arial"/>
                <a:sym typeface="Arial"/>
              </a:rPr>
              <a:t>Bug Report File</a:t>
            </a:r>
            <a:endParaRPr b="0" i="0" sz="1800" u="none" cap="none" strike="noStrike">
              <a:solidFill>
                <a:srgbClr val="FFC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https://lh7-rt.googleusercontent.com/slidesz/AGV_vUfCFIF0LnxEDETVGQ05jXdamdsXoPAv0LWYG7-IbBwLfFcKubGER51BMCkPuwuvHgVX04F7UqHhSykD4wbQ8KxO15Iw4cJTPNWIgoWK-jyz8iHFSFL2ruWVJqoCiu3oKRp0m0vkpGWWZLwYe6107gw=s2048?key=GS3iIY6jP86VA-xKAN8GdQ" id="191" name="Google Shape;191;g36b0b0eb118_8_20">
            <a:hlinkClick r:id="rId4"/>
          </p:cNvPr>
          <p:cNvPicPr preferRelativeResize="0"/>
          <p:nvPr/>
        </p:nvPicPr>
        <p:blipFill rotWithShape="1">
          <a:blip r:embed="rId5">
            <a:alphaModFix/>
          </a:blip>
          <a:srcRect b="0" l="0" r="0" t="0"/>
          <a:stretch/>
        </p:blipFill>
        <p:spPr>
          <a:xfrm>
            <a:off x="838200" y="5794408"/>
            <a:ext cx="2478876" cy="764833"/>
          </a:xfrm>
          <a:prstGeom prst="rect">
            <a:avLst/>
          </a:prstGeom>
          <a:noFill/>
          <a:ln>
            <a:noFill/>
          </a:ln>
        </p:spPr>
      </p:pic>
      <p:sp>
        <p:nvSpPr>
          <p:cNvPr id="192" name="Google Shape;192;g36b0b0eb118_8_20"/>
          <p:cNvSpPr/>
          <p:nvPr/>
        </p:nvSpPr>
        <p:spPr>
          <a:xfrm>
            <a:off x="3913316" y="748246"/>
            <a:ext cx="4240263"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FFC000"/>
                </a:solidFill>
                <a:latin typeface="Arial"/>
                <a:ea typeface="Arial"/>
                <a:cs typeface="Arial"/>
                <a:sym typeface="Arial"/>
              </a:rPr>
              <a:t>Phase 5: </a:t>
            </a:r>
            <a:r>
              <a:rPr b="1" i="0" lang="en-US" sz="2800" u="none" cap="none" strike="noStrike">
                <a:solidFill>
                  <a:srgbClr val="000000"/>
                </a:solidFill>
                <a:latin typeface="Arial"/>
                <a:ea typeface="Arial"/>
                <a:cs typeface="Arial"/>
                <a:sym typeface="Arial"/>
              </a:rPr>
              <a:t>Test Summary</a:t>
            </a:r>
            <a:endParaRPr/>
          </a:p>
        </p:txBody>
      </p:sp>
      <p:sp>
        <p:nvSpPr>
          <p:cNvPr id="193" name="Google Shape;193;g36b0b0eb118_8_20"/>
          <p:cNvSpPr txBox="1"/>
          <p:nvPr/>
        </p:nvSpPr>
        <p:spPr>
          <a:xfrm>
            <a:off x="1150651" y="3007545"/>
            <a:ext cx="2950249" cy="1650959"/>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i="0" lang="en-US" sz="2000" u="none" cap="none" strike="noStrike">
                <a:solidFill>
                  <a:schemeClr val="dk1"/>
                </a:solidFill>
              </a:rPr>
              <a:t>Bashir Rimawi:</a:t>
            </a:r>
            <a:r>
              <a:rPr b="1" lang="en-US" sz="2000">
                <a:solidFill>
                  <a:schemeClr val="dk1"/>
                </a:solidFill>
              </a:rPr>
              <a:t> </a:t>
            </a:r>
            <a:r>
              <a:rPr b="1" lang="en-US" sz="2000">
                <a:solidFill>
                  <a:srgbClr val="FFC000"/>
                </a:solidFill>
              </a:rPr>
              <a:t>4</a:t>
            </a:r>
            <a:endParaRPr b="1" sz="1580"/>
          </a:p>
          <a:p>
            <a:pPr indent="0" lvl="0" marL="0" marR="0" rtl="0" algn="l">
              <a:lnSpc>
                <a:spcPct val="80000"/>
              </a:lnSpc>
              <a:spcBef>
                <a:spcPts val="0"/>
              </a:spcBef>
              <a:spcAft>
                <a:spcPts val="0"/>
              </a:spcAft>
              <a:buNone/>
            </a:pPr>
            <a:r>
              <a:rPr b="1" i="0" lang="en-US" sz="2000" u="none" cap="none" strike="noStrike">
                <a:solidFill>
                  <a:schemeClr val="dk1"/>
                </a:solidFill>
              </a:rPr>
              <a:t>Ahmad Badaha: </a:t>
            </a:r>
            <a:r>
              <a:rPr b="1" i="0" lang="en-US" sz="2000" u="none" cap="none" strike="noStrike">
                <a:solidFill>
                  <a:srgbClr val="FFC000"/>
                </a:solidFill>
              </a:rPr>
              <a:t>16</a:t>
            </a:r>
            <a:endParaRPr b="1" i="0" sz="2000" u="none" cap="none" strike="noStrike">
              <a:solidFill>
                <a:schemeClr val="dk1"/>
              </a:solidFill>
            </a:endParaRPr>
          </a:p>
          <a:p>
            <a:pPr indent="0" lvl="0" marL="0" marR="0" rtl="0" algn="l">
              <a:lnSpc>
                <a:spcPct val="80000"/>
              </a:lnSpc>
              <a:spcBef>
                <a:spcPts val="0"/>
              </a:spcBef>
              <a:spcAft>
                <a:spcPts val="0"/>
              </a:spcAft>
              <a:buNone/>
            </a:pPr>
            <a:r>
              <a:rPr b="1" i="0" lang="en-US" sz="2000" u="none" cap="none" strike="noStrike">
                <a:solidFill>
                  <a:schemeClr val="dk1"/>
                </a:solidFill>
              </a:rPr>
              <a:t>Aya Shanteer: </a:t>
            </a:r>
            <a:r>
              <a:rPr b="1" i="0" lang="en-US" sz="2000" u="none" cap="none" strike="noStrike">
                <a:solidFill>
                  <a:srgbClr val="FFC000"/>
                </a:solidFill>
              </a:rPr>
              <a:t>10</a:t>
            </a:r>
            <a:endParaRPr b="1" i="0" sz="2000" u="none" cap="none" strike="noStrike">
              <a:solidFill>
                <a:schemeClr val="dk1"/>
              </a:solidFill>
            </a:endParaRPr>
          </a:p>
          <a:p>
            <a:pPr indent="0" lvl="0" marL="0" marR="0" rtl="0" algn="l">
              <a:lnSpc>
                <a:spcPct val="80000"/>
              </a:lnSpc>
              <a:spcBef>
                <a:spcPts val="0"/>
              </a:spcBef>
              <a:spcAft>
                <a:spcPts val="0"/>
              </a:spcAft>
              <a:buNone/>
            </a:pPr>
            <a:r>
              <a:rPr b="1" i="0" lang="en-US" sz="2000" u="none" cap="none" strike="noStrike">
                <a:solidFill>
                  <a:schemeClr val="dk1"/>
                </a:solidFill>
              </a:rPr>
              <a:t>Yousef Sabt: </a:t>
            </a:r>
            <a:r>
              <a:rPr b="1" i="0" lang="en-US" sz="2000" u="none" cap="none" strike="noStrike">
                <a:solidFill>
                  <a:srgbClr val="FFC000"/>
                </a:solidFill>
              </a:rPr>
              <a:t>11</a:t>
            </a:r>
            <a:endParaRPr b="1" i="0" sz="2000" u="none" cap="none" strike="noStrike">
              <a:solidFill>
                <a:srgbClr val="FFC000"/>
              </a:solidFill>
            </a:endParaRPr>
          </a:p>
          <a:p>
            <a:pPr indent="0" lvl="0" marL="0" marR="0" rtl="0" algn="l">
              <a:lnSpc>
                <a:spcPct val="80000"/>
              </a:lnSpc>
              <a:spcBef>
                <a:spcPts val="0"/>
              </a:spcBef>
              <a:spcAft>
                <a:spcPts val="0"/>
              </a:spcAft>
              <a:buNone/>
            </a:pPr>
            <a:r>
              <a:rPr b="1" i="0" lang="en-US" sz="2000" u="none" cap="none" strike="noStrike">
                <a:solidFill>
                  <a:schemeClr val="dk1"/>
                </a:solidFill>
              </a:rPr>
              <a:t>Hala Mousa: </a:t>
            </a:r>
            <a:r>
              <a:rPr b="1" lang="en-US" sz="2000">
                <a:solidFill>
                  <a:srgbClr val="FFC000"/>
                </a:solidFill>
              </a:rPr>
              <a:t>3</a:t>
            </a:r>
            <a:endParaRPr b="1" i="0" sz="2000" u="none" cap="none" strike="noStrike">
              <a:solidFill>
                <a:srgbClr val="FFC000"/>
              </a:solidFill>
            </a:endParaRPr>
          </a:p>
          <a:p>
            <a:pPr indent="0" lvl="0" marL="0" marR="0" rtl="0" algn="l">
              <a:lnSpc>
                <a:spcPct val="80000"/>
              </a:lnSpc>
              <a:spcBef>
                <a:spcPts val="0"/>
              </a:spcBef>
              <a:spcAft>
                <a:spcPts val="0"/>
              </a:spcAft>
              <a:buNone/>
            </a:pPr>
            <a:r>
              <a:t/>
            </a:r>
            <a:endParaRPr b="1" i="0" sz="2000" u="none" cap="none" strike="noStrike">
              <a:solidFill>
                <a:schemeClr val="dk1"/>
              </a:solidFill>
            </a:endParaRPr>
          </a:p>
          <a:p>
            <a:pPr indent="0" lvl="0" marL="0" marR="0" rtl="0" algn="l">
              <a:lnSpc>
                <a:spcPct val="80000"/>
              </a:lnSpc>
              <a:spcBef>
                <a:spcPts val="0"/>
              </a:spcBef>
              <a:spcAft>
                <a:spcPts val="0"/>
              </a:spcAft>
              <a:buNone/>
            </a:pPr>
            <a:r>
              <a:t/>
            </a:r>
            <a:endParaRPr b="1" i="0" sz="2000" u="none" cap="none" strike="noStrike">
              <a:solidFill>
                <a:srgbClr val="FFC000"/>
              </a:solidFill>
            </a:endParaRPr>
          </a:p>
          <a:p>
            <a:pPr indent="0" lvl="0" marL="114300" marR="0" rtl="0" algn="l">
              <a:lnSpc>
                <a:spcPct val="80000"/>
              </a:lnSpc>
              <a:spcBef>
                <a:spcPts val="0"/>
              </a:spcBef>
              <a:spcAft>
                <a:spcPts val="0"/>
              </a:spcAft>
              <a:buNone/>
            </a:pPr>
            <a:r>
              <a:t/>
            </a:r>
            <a:endParaRPr b="1" i="0" sz="2280" u="none" cap="none" strike="noStrike">
              <a:solidFill>
                <a:srgbClr val="000000"/>
              </a:solidFill>
            </a:endParaRPr>
          </a:p>
          <a:p>
            <a:pPr indent="-50800" lvl="0" marL="228600" marR="0" rtl="0" algn="l">
              <a:lnSpc>
                <a:spcPct val="70000"/>
              </a:lnSpc>
              <a:spcBef>
                <a:spcPts val="0"/>
              </a:spcBef>
              <a:spcAft>
                <a:spcPts val="0"/>
              </a:spcAft>
              <a:buNone/>
            </a:pPr>
            <a:r>
              <a:t/>
            </a:r>
            <a:endParaRPr b="1" i="0" sz="1580" u="none" cap="none" strike="noStrike">
              <a:solidFill>
                <a:srgbClr val="000000"/>
              </a:solidFill>
            </a:endParaRPr>
          </a:p>
        </p:txBody>
      </p:sp>
      <p:pic>
        <p:nvPicPr>
          <p:cNvPr id="194" name="Google Shape;194;g36b0b0eb118_8_20"/>
          <p:cNvPicPr preferRelativeResize="0"/>
          <p:nvPr/>
        </p:nvPicPr>
        <p:blipFill>
          <a:blip r:embed="rId6">
            <a:alphaModFix/>
          </a:blip>
          <a:stretch>
            <a:fillRect/>
          </a:stretch>
        </p:blipFill>
        <p:spPr>
          <a:xfrm>
            <a:off x="5514719" y="1887040"/>
            <a:ext cx="6162770" cy="48185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g36b0b0eb118_8_28"/>
          <p:cNvSpPr txBox="1"/>
          <p:nvPr/>
        </p:nvSpPr>
        <p:spPr>
          <a:xfrm>
            <a:off x="2316128" y="1402766"/>
            <a:ext cx="7069500" cy="677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0000"/>
                </a:solidFill>
                <a:latin typeface="Arial"/>
                <a:ea typeface="Arial"/>
                <a:cs typeface="Arial"/>
                <a:sym typeface="Arial"/>
              </a:rPr>
              <a:t>Bugs found in Admin &amp; Employee Module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200" name="Google Shape;200;g36b0b0eb118_8_28" title="AXSOS-Academy-Logo-01-2048x768.png"/>
          <p:cNvPicPr preferRelativeResize="0"/>
          <p:nvPr/>
        </p:nvPicPr>
        <p:blipFill rotWithShape="1">
          <a:blip r:embed="rId3">
            <a:alphaModFix/>
          </a:blip>
          <a:srcRect b="0" l="0" r="0" t="0"/>
          <a:stretch/>
        </p:blipFill>
        <p:spPr>
          <a:xfrm>
            <a:off x="689650" y="258300"/>
            <a:ext cx="2344602" cy="879226"/>
          </a:xfrm>
          <a:prstGeom prst="rect">
            <a:avLst/>
          </a:prstGeom>
          <a:noFill/>
          <a:ln>
            <a:noFill/>
          </a:ln>
        </p:spPr>
      </p:pic>
      <p:pic>
        <p:nvPicPr>
          <p:cNvPr descr="https://lh7-rt.googleusercontent.com/slidesz/AGV_vUfCFIF0LnxEDETVGQ05jXdamdsXoPAv0LWYG7-IbBwLfFcKubGER51BMCkPuwuvHgVX04F7UqHhSykD4wbQ8KxO15Iw4cJTPNWIgoWK-jyz8iHFSFL2ruWVJqoCiu3oKRp0m0vkpGWWZLwYe6107gw=s2048?key=GS3iIY6jP86VA-xKAN8GdQ" id="201" name="Google Shape;201;g36b0b0eb118_8_28">
            <a:hlinkClick r:id="rId4"/>
          </p:cNvPr>
          <p:cNvPicPr preferRelativeResize="0"/>
          <p:nvPr/>
        </p:nvPicPr>
        <p:blipFill rotWithShape="1">
          <a:blip r:embed="rId5">
            <a:alphaModFix/>
          </a:blip>
          <a:srcRect b="0" l="0" r="0" t="0"/>
          <a:stretch/>
        </p:blipFill>
        <p:spPr>
          <a:xfrm>
            <a:off x="838200" y="5794408"/>
            <a:ext cx="2478876" cy="764833"/>
          </a:xfrm>
          <a:prstGeom prst="rect">
            <a:avLst/>
          </a:prstGeom>
          <a:noFill/>
          <a:ln>
            <a:noFill/>
          </a:ln>
        </p:spPr>
      </p:pic>
      <p:sp>
        <p:nvSpPr>
          <p:cNvPr id="202" name="Google Shape;202;g36b0b0eb118_8_28"/>
          <p:cNvSpPr txBox="1"/>
          <p:nvPr/>
        </p:nvSpPr>
        <p:spPr>
          <a:xfrm>
            <a:off x="810573" y="5425076"/>
            <a:ext cx="297982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FFC000"/>
                </a:solidFill>
                <a:latin typeface="Arial"/>
                <a:ea typeface="Arial"/>
                <a:cs typeface="Arial"/>
                <a:sym typeface="Arial"/>
              </a:rPr>
              <a:t>Test Summary Report</a:t>
            </a:r>
            <a:endParaRPr b="0" i="0" sz="1400" u="none" cap="none" strike="noStrike">
              <a:solidFill>
                <a:srgbClr val="000000"/>
              </a:solidFill>
              <a:latin typeface="Arial"/>
              <a:ea typeface="Arial"/>
              <a:cs typeface="Arial"/>
              <a:sym typeface="Arial"/>
            </a:endParaRPr>
          </a:p>
        </p:txBody>
      </p:sp>
      <p:sp>
        <p:nvSpPr>
          <p:cNvPr id="203" name="Google Shape;203;g36b0b0eb118_8_28"/>
          <p:cNvSpPr txBox="1"/>
          <p:nvPr/>
        </p:nvSpPr>
        <p:spPr>
          <a:xfrm>
            <a:off x="621508" y="2885920"/>
            <a:ext cx="3642300" cy="1569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Admin Module : </a:t>
            </a:r>
            <a:r>
              <a:rPr lang="en-US" sz="2400">
                <a:solidFill>
                  <a:srgbClr val="FFC000"/>
                </a:solidFill>
              </a:rPr>
              <a:t>24 </a:t>
            </a:r>
            <a:r>
              <a:rPr b="0" i="0" lang="en-US" sz="24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Employee Module:</a:t>
            </a:r>
            <a:r>
              <a:rPr b="0" i="0" lang="en-US" sz="2400" u="none" cap="none" strike="noStrike">
                <a:solidFill>
                  <a:srgbClr val="000000"/>
                </a:solidFill>
                <a:latin typeface="Arial"/>
                <a:ea typeface="Arial"/>
                <a:cs typeface="Arial"/>
                <a:sym typeface="Arial"/>
              </a:rPr>
              <a:t> </a:t>
            </a:r>
            <a:r>
              <a:rPr lang="en-US" sz="2400">
                <a:solidFill>
                  <a:srgbClr val="FFC000"/>
                </a:solidFill>
              </a:rPr>
              <a:t>20</a:t>
            </a:r>
            <a:endParaRPr/>
          </a:p>
          <a:p>
            <a:pPr indent="0" lvl="0" marL="0" marR="0" rtl="0" algn="l">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pic>
        <p:nvPicPr>
          <p:cNvPr id="204" name="Google Shape;204;g36b0b0eb118_8_28"/>
          <p:cNvPicPr preferRelativeResize="0"/>
          <p:nvPr/>
        </p:nvPicPr>
        <p:blipFill>
          <a:blip r:embed="rId6">
            <a:alphaModFix/>
          </a:blip>
          <a:stretch>
            <a:fillRect/>
          </a:stretch>
        </p:blipFill>
        <p:spPr>
          <a:xfrm>
            <a:off x="5091408" y="2079866"/>
            <a:ext cx="5721239" cy="447333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36b0b0eb118_8_36"/>
          <p:cNvSpPr txBox="1"/>
          <p:nvPr/>
        </p:nvSpPr>
        <p:spPr>
          <a:xfrm>
            <a:off x="4456486" y="566689"/>
            <a:ext cx="3815316" cy="67710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0000"/>
                </a:solidFill>
                <a:latin typeface="Arial"/>
                <a:ea typeface="Arial"/>
                <a:cs typeface="Arial"/>
                <a:sym typeface="Arial"/>
              </a:rPr>
              <a:t>Severity of found bugs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210" name="Google Shape;210;g36b0b0eb118_8_36" title="AXSOS-Academy-Logo-01-2048x768.png"/>
          <p:cNvPicPr preferRelativeResize="0"/>
          <p:nvPr/>
        </p:nvPicPr>
        <p:blipFill rotWithShape="1">
          <a:blip r:embed="rId3">
            <a:alphaModFix/>
          </a:blip>
          <a:srcRect b="0" l="0" r="0" t="0"/>
          <a:stretch/>
        </p:blipFill>
        <p:spPr>
          <a:xfrm>
            <a:off x="689650" y="258300"/>
            <a:ext cx="2344602" cy="879226"/>
          </a:xfrm>
          <a:prstGeom prst="rect">
            <a:avLst/>
          </a:prstGeom>
          <a:noFill/>
          <a:ln>
            <a:noFill/>
          </a:ln>
        </p:spPr>
      </p:pic>
      <p:pic>
        <p:nvPicPr>
          <p:cNvPr descr="https://lh7-rt.googleusercontent.com/slidesz/AGV_vUfCFIF0LnxEDETVGQ05jXdamdsXoPAv0LWYG7-IbBwLfFcKubGER51BMCkPuwuvHgVX04F7UqHhSykD4wbQ8KxO15Iw4cJTPNWIgoWK-jyz8iHFSFL2ruWVJqoCiu3oKRp0m0vkpGWWZLwYe6107gw=s2048?key=GS3iIY6jP86VA-xKAN8GdQ" id="211" name="Google Shape;211;g36b0b0eb118_8_36">
            <a:hlinkClick r:id="rId4"/>
          </p:cNvPr>
          <p:cNvPicPr preferRelativeResize="0"/>
          <p:nvPr/>
        </p:nvPicPr>
        <p:blipFill rotWithShape="1">
          <a:blip r:embed="rId5">
            <a:alphaModFix/>
          </a:blip>
          <a:srcRect b="0" l="0" r="0" t="0"/>
          <a:stretch/>
        </p:blipFill>
        <p:spPr>
          <a:xfrm>
            <a:off x="838200" y="5794408"/>
            <a:ext cx="2478876" cy="764833"/>
          </a:xfrm>
          <a:prstGeom prst="rect">
            <a:avLst/>
          </a:prstGeom>
          <a:noFill/>
          <a:ln>
            <a:noFill/>
          </a:ln>
        </p:spPr>
      </p:pic>
      <p:sp>
        <p:nvSpPr>
          <p:cNvPr id="212" name="Google Shape;212;g36b0b0eb118_8_36"/>
          <p:cNvSpPr txBox="1"/>
          <p:nvPr/>
        </p:nvSpPr>
        <p:spPr>
          <a:xfrm>
            <a:off x="810573" y="5425076"/>
            <a:ext cx="297982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FFC000"/>
                </a:solidFill>
                <a:latin typeface="Arial"/>
                <a:ea typeface="Arial"/>
                <a:cs typeface="Arial"/>
                <a:sym typeface="Arial"/>
              </a:rPr>
              <a:t>Test Summary Report</a:t>
            </a:r>
            <a:endParaRPr b="0" i="0" sz="1400" u="none" cap="none" strike="noStrike">
              <a:solidFill>
                <a:srgbClr val="000000"/>
              </a:solidFill>
              <a:latin typeface="Arial"/>
              <a:ea typeface="Arial"/>
              <a:cs typeface="Arial"/>
              <a:sym typeface="Arial"/>
            </a:endParaRPr>
          </a:p>
        </p:txBody>
      </p:sp>
      <p:sp>
        <p:nvSpPr>
          <p:cNvPr id="213" name="Google Shape;213;g36b0b0eb118_8_36"/>
          <p:cNvSpPr txBox="1"/>
          <p:nvPr/>
        </p:nvSpPr>
        <p:spPr>
          <a:xfrm>
            <a:off x="1565178" y="2545164"/>
            <a:ext cx="1600800" cy="17361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1"/>
              </a:buClr>
              <a:buSzPts val="1100"/>
              <a:buFont typeface="Arial"/>
              <a:buNone/>
            </a:pPr>
            <a:r>
              <a:rPr lang="en-US" sz="2400">
                <a:solidFill>
                  <a:schemeClr val="dk1"/>
                </a:solidFill>
              </a:rPr>
              <a:t>High: </a:t>
            </a:r>
            <a:r>
              <a:rPr lang="en-US" sz="2400">
                <a:solidFill>
                  <a:srgbClr val="FFC000"/>
                </a:solidFill>
              </a:rPr>
              <a:t>1</a:t>
            </a:r>
            <a:endParaRPr sz="2400">
              <a:solidFill>
                <a:srgbClr val="FFC000"/>
              </a:solidFill>
            </a:endParaRPr>
          </a:p>
          <a:p>
            <a:pPr indent="0" lvl="0" marL="0" rtl="0" algn="l">
              <a:lnSpc>
                <a:spcPct val="115000"/>
              </a:lnSpc>
              <a:spcBef>
                <a:spcPts val="0"/>
              </a:spcBef>
              <a:spcAft>
                <a:spcPts val="0"/>
              </a:spcAft>
              <a:buClr>
                <a:schemeClr val="dk1"/>
              </a:buClr>
              <a:buSzPts val="1100"/>
              <a:buFont typeface="Arial"/>
              <a:buNone/>
            </a:pPr>
            <a:r>
              <a:rPr lang="en-US" sz="2400">
                <a:solidFill>
                  <a:schemeClr val="dk1"/>
                </a:solidFill>
              </a:rPr>
              <a:t>Mid: </a:t>
            </a:r>
            <a:r>
              <a:rPr lang="en-US" sz="2400">
                <a:solidFill>
                  <a:srgbClr val="FFC000"/>
                </a:solidFill>
              </a:rPr>
              <a:t>21</a:t>
            </a:r>
            <a:endParaRPr sz="2400">
              <a:solidFill>
                <a:srgbClr val="FFC000"/>
              </a:solidFill>
            </a:endParaRPr>
          </a:p>
          <a:p>
            <a:pPr indent="0" lvl="0" marL="0" rtl="0" algn="l">
              <a:lnSpc>
                <a:spcPct val="115000"/>
              </a:lnSpc>
              <a:spcBef>
                <a:spcPts val="0"/>
              </a:spcBef>
              <a:spcAft>
                <a:spcPts val="0"/>
              </a:spcAft>
              <a:buClr>
                <a:schemeClr val="dk1"/>
              </a:buClr>
              <a:buSzPts val="1100"/>
              <a:buFont typeface="Arial"/>
              <a:buNone/>
            </a:pPr>
            <a:r>
              <a:rPr lang="en-US" sz="2400">
                <a:solidFill>
                  <a:schemeClr val="dk1"/>
                </a:solidFill>
              </a:rPr>
              <a:t>Low: </a:t>
            </a:r>
            <a:r>
              <a:rPr lang="en-US" sz="2400">
                <a:solidFill>
                  <a:srgbClr val="FFC000"/>
                </a:solidFill>
              </a:rPr>
              <a:t>22</a:t>
            </a:r>
            <a:endParaRPr sz="2400">
              <a:solidFill>
                <a:srgbClr val="FFC000"/>
              </a:solidFill>
            </a:endParaRPr>
          </a:p>
          <a:p>
            <a:pPr indent="0" lvl="0" marL="0" marR="0" rtl="0" algn="l">
              <a:lnSpc>
                <a:spcPct val="100000"/>
              </a:lnSpc>
              <a:spcBef>
                <a:spcPts val="0"/>
              </a:spcBef>
              <a:spcAft>
                <a:spcPts val="0"/>
              </a:spcAft>
              <a:buNone/>
            </a:pPr>
            <a:r>
              <a:t/>
            </a:r>
            <a:endParaRPr sz="2400"/>
          </a:p>
        </p:txBody>
      </p:sp>
      <p:pic>
        <p:nvPicPr>
          <p:cNvPr id="214" name="Google Shape;214;g36b0b0eb118_8_36"/>
          <p:cNvPicPr preferRelativeResize="0"/>
          <p:nvPr/>
        </p:nvPicPr>
        <p:blipFill>
          <a:blip r:embed="rId6">
            <a:alphaModFix/>
          </a:blip>
          <a:stretch>
            <a:fillRect/>
          </a:stretch>
        </p:blipFill>
        <p:spPr>
          <a:xfrm>
            <a:off x="4456471" y="1346922"/>
            <a:ext cx="6790542" cy="530940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g36b0b0eb118_8_44" title="AXSOS-Academy-Logo-01-2048x768.png"/>
          <p:cNvPicPr preferRelativeResize="0"/>
          <p:nvPr/>
        </p:nvPicPr>
        <p:blipFill rotWithShape="1">
          <a:blip r:embed="rId3">
            <a:alphaModFix/>
          </a:blip>
          <a:srcRect b="0" l="0" r="0" t="0"/>
          <a:stretch/>
        </p:blipFill>
        <p:spPr>
          <a:xfrm>
            <a:off x="689650" y="258300"/>
            <a:ext cx="2344602" cy="879226"/>
          </a:xfrm>
          <a:prstGeom prst="rect">
            <a:avLst/>
          </a:prstGeom>
          <a:noFill/>
          <a:ln>
            <a:noFill/>
          </a:ln>
        </p:spPr>
      </p:pic>
      <p:pic>
        <p:nvPicPr>
          <p:cNvPr descr="https://lh7-rt.googleusercontent.com/slidesz/AGV_vUfCFIF0LnxEDETVGQ05jXdamdsXoPAv0LWYG7-IbBwLfFcKubGER51BMCkPuwuvHgVX04F7UqHhSykD4wbQ8KxO15Iw4cJTPNWIgoWK-jyz8iHFSFL2ruWVJqoCiu3oKRp0m0vkpGWWZLwYe6107gw=s2048?key=GS3iIY6jP86VA-xKAN8GdQ" id="220" name="Google Shape;220;g36b0b0eb118_8_44">
            <a:hlinkClick r:id="rId4"/>
          </p:cNvPr>
          <p:cNvPicPr preferRelativeResize="0"/>
          <p:nvPr/>
        </p:nvPicPr>
        <p:blipFill rotWithShape="1">
          <a:blip r:embed="rId5">
            <a:alphaModFix/>
          </a:blip>
          <a:srcRect b="0" l="0" r="0" t="0"/>
          <a:stretch/>
        </p:blipFill>
        <p:spPr>
          <a:xfrm>
            <a:off x="838200" y="5794408"/>
            <a:ext cx="2478876" cy="764833"/>
          </a:xfrm>
          <a:prstGeom prst="rect">
            <a:avLst/>
          </a:prstGeom>
          <a:noFill/>
          <a:ln>
            <a:noFill/>
          </a:ln>
        </p:spPr>
      </p:pic>
      <p:sp>
        <p:nvSpPr>
          <p:cNvPr id="221" name="Google Shape;221;g36b0b0eb118_8_44"/>
          <p:cNvSpPr txBox="1"/>
          <p:nvPr/>
        </p:nvSpPr>
        <p:spPr>
          <a:xfrm>
            <a:off x="838200" y="5403546"/>
            <a:ext cx="2951687"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FFC000"/>
                </a:solidFill>
                <a:latin typeface="Arial"/>
                <a:ea typeface="Arial"/>
                <a:cs typeface="Arial"/>
                <a:sym typeface="Arial"/>
              </a:rPr>
              <a:t>Test Summary Report</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2" name="Google Shape;222;g36b0b0eb118_8_44"/>
          <p:cNvSpPr txBox="1"/>
          <p:nvPr/>
        </p:nvSpPr>
        <p:spPr>
          <a:xfrm>
            <a:off x="1565178" y="2545164"/>
            <a:ext cx="1600800" cy="17361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1"/>
              </a:buClr>
              <a:buSzPts val="1100"/>
              <a:buFont typeface="Arial"/>
              <a:buNone/>
            </a:pPr>
            <a:r>
              <a:rPr lang="en-US" sz="2400">
                <a:solidFill>
                  <a:schemeClr val="dk1"/>
                </a:solidFill>
              </a:rPr>
              <a:t>High: </a:t>
            </a:r>
            <a:r>
              <a:rPr lang="en-US" sz="2400">
                <a:solidFill>
                  <a:srgbClr val="FFC000"/>
                </a:solidFill>
              </a:rPr>
              <a:t>3</a:t>
            </a:r>
            <a:endParaRPr sz="2400">
              <a:solidFill>
                <a:srgbClr val="FFC000"/>
              </a:solidFill>
            </a:endParaRPr>
          </a:p>
          <a:p>
            <a:pPr indent="0" lvl="0" marL="0" rtl="0" algn="l">
              <a:lnSpc>
                <a:spcPct val="115000"/>
              </a:lnSpc>
              <a:spcBef>
                <a:spcPts val="0"/>
              </a:spcBef>
              <a:spcAft>
                <a:spcPts val="0"/>
              </a:spcAft>
              <a:buClr>
                <a:schemeClr val="dk1"/>
              </a:buClr>
              <a:buSzPts val="1100"/>
              <a:buFont typeface="Arial"/>
              <a:buNone/>
            </a:pPr>
            <a:r>
              <a:rPr lang="en-US" sz="2400">
                <a:solidFill>
                  <a:schemeClr val="dk1"/>
                </a:solidFill>
              </a:rPr>
              <a:t>Mid: </a:t>
            </a:r>
            <a:r>
              <a:rPr lang="en-US" sz="2400">
                <a:solidFill>
                  <a:srgbClr val="FFC000"/>
                </a:solidFill>
              </a:rPr>
              <a:t>29</a:t>
            </a:r>
            <a:endParaRPr sz="2400">
              <a:solidFill>
                <a:srgbClr val="FFC000"/>
              </a:solidFill>
            </a:endParaRPr>
          </a:p>
          <a:p>
            <a:pPr indent="0" lvl="0" marL="0" rtl="0" algn="l">
              <a:lnSpc>
                <a:spcPct val="115000"/>
              </a:lnSpc>
              <a:spcBef>
                <a:spcPts val="0"/>
              </a:spcBef>
              <a:spcAft>
                <a:spcPts val="0"/>
              </a:spcAft>
              <a:buClr>
                <a:schemeClr val="dk1"/>
              </a:buClr>
              <a:buSzPts val="1100"/>
              <a:buFont typeface="Arial"/>
              <a:buNone/>
            </a:pPr>
            <a:r>
              <a:rPr lang="en-US" sz="2400">
                <a:solidFill>
                  <a:schemeClr val="dk1"/>
                </a:solidFill>
              </a:rPr>
              <a:t>Low: </a:t>
            </a:r>
            <a:r>
              <a:rPr lang="en-US" sz="2400">
                <a:solidFill>
                  <a:srgbClr val="FFC000"/>
                </a:solidFill>
              </a:rPr>
              <a:t>12</a:t>
            </a:r>
            <a:endParaRPr sz="2400">
              <a:solidFill>
                <a:srgbClr val="FFC000"/>
              </a:solidFill>
            </a:endParaRPr>
          </a:p>
          <a:p>
            <a:pPr indent="0" lvl="0" marL="0" marR="0" rtl="0" algn="l">
              <a:lnSpc>
                <a:spcPct val="100000"/>
              </a:lnSpc>
              <a:spcBef>
                <a:spcPts val="0"/>
              </a:spcBef>
              <a:spcAft>
                <a:spcPts val="0"/>
              </a:spcAft>
              <a:buNone/>
            </a:pPr>
            <a:r>
              <a:t/>
            </a:r>
            <a:endParaRPr sz="2400"/>
          </a:p>
        </p:txBody>
      </p:sp>
      <p:sp>
        <p:nvSpPr>
          <p:cNvPr id="223" name="Google Shape;223;g36b0b0eb118_8_44"/>
          <p:cNvSpPr txBox="1"/>
          <p:nvPr/>
        </p:nvSpPr>
        <p:spPr>
          <a:xfrm>
            <a:off x="4456486" y="566689"/>
            <a:ext cx="3815316" cy="67710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0000"/>
                </a:solidFill>
                <a:latin typeface="Arial"/>
                <a:ea typeface="Arial"/>
                <a:cs typeface="Arial"/>
                <a:sym typeface="Arial"/>
              </a:rPr>
              <a:t>Priority of found bugs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224" name="Google Shape;224;g36b0b0eb118_8_44"/>
          <p:cNvPicPr preferRelativeResize="0"/>
          <p:nvPr/>
        </p:nvPicPr>
        <p:blipFill>
          <a:blip r:embed="rId6">
            <a:alphaModFix/>
          </a:blip>
          <a:stretch>
            <a:fillRect/>
          </a:stretch>
        </p:blipFill>
        <p:spPr>
          <a:xfrm>
            <a:off x="4336437" y="1243797"/>
            <a:ext cx="6790542" cy="530940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0"/>
          <p:cNvSpPr/>
          <p:nvPr/>
        </p:nvSpPr>
        <p:spPr>
          <a:xfrm>
            <a:off x="4789170" y="460418"/>
            <a:ext cx="6893314" cy="67710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0000"/>
                </a:solidFill>
                <a:latin typeface="Arial"/>
                <a:ea typeface="Arial"/>
                <a:cs typeface="Arial"/>
                <a:sym typeface="Arial"/>
              </a:rPr>
              <a:t>Examples of found Bugs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https://lh7-rt.googleusercontent.com/slidesz/AGV_vUfCFIF0LnxEDETVGQ05jXdamdsXoPAv0LWYG7-IbBwLfFcKubGER51BMCkPuwuvHgVX04F7UqHhSykD4wbQ8KxO15Iw4cJTPNWIgoWK-jyz8iHFSFL2ruWVJqoCiu3oKRp0m0vkpGWWZLwYe6107gw=s2048?key=GS3iIY6jP86VA-xKAN8GdQ" id="230" name="Google Shape;230;p20">
            <a:hlinkClick r:id="rId3"/>
          </p:cNvPr>
          <p:cNvPicPr preferRelativeResize="0"/>
          <p:nvPr/>
        </p:nvPicPr>
        <p:blipFill rotWithShape="1">
          <a:blip r:embed="rId4">
            <a:alphaModFix/>
          </a:blip>
          <a:srcRect b="0" l="0" r="0" t="0"/>
          <a:stretch/>
        </p:blipFill>
        <p:spPr>
          <a:xfrm>
            <a:off x="838200" y="5794408"/>
            <a:ext cx="2478876" cy="764833"/>
          </a:xfrm>
          <a:prstGeom prst="rect">
            <a:avLst/>
          </a:prstGeom>
          <a:noFill/>
          <a:ln>
            <a:noFill/>
          </a:ln>
        </p:spPr>
      </p:pic>
      <p:sp>
        <p:nvSpPr>
          <p:cNvPr id="231" name="Google Shape;231;p20"/>
          <p:cNvSpPr txBox="1"/>
          <p:nvPr/>
        </p:nvSpPr>
        <p:spPr>
          <a:xfrm>
            <a:off x="1029470" y="5464815"/>
            <a:ext cx="228760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FFC000"/>
                </a:solidFill>
                <a:latin typeface="Arial"/>
                <a:ea typeface="Arial"/>
                <a:cs typeface="Arial"/>
                <a:sym typeface="Arial"/>
              </a:rPr>
              <a:t>Bug Report File</a:t>
            </a:r>
            <a:endParaRPr b="0" i="0" sz="1800" u="none" cap="none" strike="noStrike">
              <a:solidFill>
                <a:srgbClr val="FFC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232" name="Google Shape;232;p20" title="AXSOS-Academy-Logo-01-2048x768.png"/>
          <p:cNvPicPr preferRelativeResize="0"/>
          <p:nvPr/>
        </p:nvPicPr>
        <p:blipFill rotWithShape="1">
          <a:blip r:embed="rId5">
            <a:alphaModFix/>
          </a:blip>
          <a:srcRect b="0" l="0" r="0" t="0"/>
          <a:stretch/>
        </p:blipFill>
        <p:spPr>
          <a:xfrm>
            <a:off x="689650" y="258300"/>
            <a:ext cx="2344602" cy="879226"/>
          </a:xfrm>
          <a:prstGeom prst="rect">
            <a:avLst/>
          </a:prstGeom>
          <a:noFill/>
          <a:ln>
            <a:noFill/>
          </a:ln>
        </p:spPr>
      </p:pic>
      <p:sp>
        <p:nvSpPr>
          <p:cNvPr id="233" name="Google Shape;233;p20"/>
          <p:cNvSpPr txBox="1"/>
          <p:nvPr/>
        </p:nvSpPr>
        <p:spPr>
          <a:xfrm>
            <a:off x="1029470" y="1665027"/>
            <a:ext cx="2004900" cy="230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Found by</a:t>
            </a:r>
            <a:r>
              <a:rPr b="0" i="0" lang="en-US" sz="1800" u="none" cap="none" strike="noStrike">
                <a:solidFill>
                  <a:srgbClr val="000000"/>
                </a:solidFill>
                <a:latin typeface="Arial"/>
                <a:ea typeface="Arial"/>
                <a:cs typeface="Arial"/>
                <a:sym typeface="Arial"/>
              </a:rPr>
              <a:t>: Ahmad</a:t>
            </a:r>
            <a:endParaRPr/>
          </a:p>
          <a:p>
            <a:pPr indent="0" lvl="0" marL="0" marR="0" rtl="0" algn="l">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Summary</a:t>
            </a:r>
            <a:r>
              <a:rPr b="0" i="0" lang="en-US" sz="1800" u="none" cap="none" strike="noStrike">
                <a:solidFill>
                  <a:srgbClr val="000000"/>
                </a:solidFill>
                <a:latin typeface="Arial"/>
                <a:ea typeface="Arial"/>
                <a:cs typeface="Arial"/>
                <a:sym typeface="Arial"/>
              </a:rPr>
              <a:t>: </a:t>
            </a:r>
            <a:r>
              <a:rPr lang="en-US" sz="1800"/>
              <a:t>User cant delete record from Education section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lang="en-US" sz="1800"/>
              <a:t>severity: </a:t>
            </a:r>
            <a:r>
              <a:rPr lang="en-US" sz="1800"/>
              <a:t>mid</a:t>
            </a:r>
            <a:endParaRPr sz="1800"/>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pic>
        <p:nvPicPr>
          <p:cNvPr id="234" name="Google Shape;234;p20" title="Qualificatons_Bug.MP4">
            <a:hlinkClick r:id="rId6"/>
          </p:cNvPr>
          <p:cNvPicPr preferRelativeResize="0"/>
          <p:nvPr/>
        </p:nvPicPr>
        <p:blipFill>
          <a:blip r:embed="rId7">
            <a:alphaModFix/>
          </a:blip>
          <a:stretch>
            <a:fillRect/>
          </a:stretch>
        </p:blipFill>
        <p:spPr>
          <a:xfrm>
            <a:off x="3201550" y="1137525"/>
            <a:ext cx="8722526" cy="44608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1"/>
          <p:cNvSpPr/>
          <p:nvPr/>
        </p:nvSpPr>
        <p:spPr>
          <a:xfrm>
            <a:off x="4789170" y="460418"/>
            <a:ext cx="6893314" cy="67710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0000"/>
                </a:solidFill>
                <a:latin typeface="Arial"/>
                <a:ea typeface="Arial"/>
                <a:cs typeface="Arial"/>
                <a:sym typeface="Arial"/>
              </a:rPr>
              <a:t>Examples of found Bugs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https://lh7-rt.googleusercontent.com/slidesz/AGV_vUfCFIF0LnxEDETVGQ05jXdamdsXoPAv0LWYG7-IbBwLfFcKubGER51BMCkPuwuvHgVX04F7UqHhSykD4wbQ8KxO15Iw4cJTPNWIgoWK-jyz8iHFSFL2ruWVJqoCiu3oKRp0m0vkpGWWZLwYe6107gw=s2048?key=GS3iIY6jP86VA-xKAN8GdQ" id="240" name="Google Shape;240;p21">
            <a:hlinkClick r:id="rId3"/>
          </p:cNvPr>
          <p:cNvPicPr preferRelativeResize="0"/>
          <p:nvPr/>
        </p:nvPicPr>
        <p:blipFill rotWithShape="1">
          <a:blip r:embed="rId4">
            <a:alphaModFix/>
          </a:blip>
          <a:srcRect b="0" l="0" r="0" t="0"/>
          <a:stretch/>
        </p:blipFill>
        <p:spPr>
          <a:xfrm>
            <a:off x="838200" y="5794408"/>
            <a:ext cx="2478876" cy="764833"/>
          </a:xfrm>
          <a:prstGeom prst="rect">
            <a:avLst/>
          </a:prstGeom>
          <a:noFill/>
          <a:ln>
            <a:noFill/>
          </a:ln>
        </p:spPr>
      </p:pic>
      <p:sp>
        <p:nvSpPr>
          <p:cNvPr id="241" name="Google Shape;241;p21"/>
          <p:cNvSpPr txBox="1"/>
          <p:nvPr/>
        </p:nvSpPr>
        <p:spPr>
          <a:xfrm>
            <a:off x="1029470" y="5464815"/>
            <a:ext cx="228760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FFC000"/>
                </a:solidFill>
                <a:latin typeface="Arial"/>
                <a:ea typeface="Arial"/>
                <a:cs typeface="Arial"/>
                <a:sym typeface="Arial"/>
              </a:rPr>
              <a:t>Bug Report File</a:t>
            </a:r>
            <a:endParaRPr b="0" i="0" sz="1800" u="none" cap="none" strike="noStrike">
              <a:solidFill>
                <a:srgbClr val="FFC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242" name="Google Shape;242;p21" title="AXSOS-Academy-Logo-01-2048x768.png"/>
          <p:cNvPicPr preferRelativeResize="0"/>
          <p:nvPr/>
        </p:nvPicPr>
        <p:blipFill rotWithShape="1">
          <a:blip r:embed="rId5">
            <a:alphaModFix/>
          </a:blip>
          <a:srcRect b="0" l="0" r="0" t="0"/>
          <a:stretch/>
        </p:blipFill>
        <p:spPr>
          <a:xfrm>
            <a:off x="689650" y="258300"/>
            <a:ext cx="2344602" cy="879226"/>
          </a:xfrm>
          <a:prstGeom prst="rect">
            <a:avLst/>
          </a:prstGeom>
          <a:noFill/>
          <a:ln>
            <a:noFill/>
          </a:ln>
        </p:spPr>
      </p:pic>
      <p:sp>
        <p:nvSpPr>
          <p:cNvPr id="243" name="Google Shape;243;p21"/>
          <p:cNvSpPr txBox="1"/>
          <p:nvPr/>
        </p:nvSpPr>
        <p:spPr>
          <a:xfrm>
            <a:off x="811575" y="1823842"/>
            <a:ext cx="3078600" cy="175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Found by:</a:t>
            </a:r>
            <a:r>
              <a:rPr b="0" i="0" lang="en-US" sz="1800" u="none" cap="none" strike="noStrike">
                <a:solidFill>
                  <a:srgbClr val="000000"/>
                </a:solidFill>
                <a:latin typeface="Arial"/>
                <a:ea typeface="Arial"/>
                <a:cs typeface="Arial"/>
                <a:sym typeface="Arial"/>
              </a:rPr>
              <a:t> Yousef </a:t>
            </a:r>
            <a:endParaRPr/>
          </a:p>
          <a:p>
            <a:pPr indent="0" lvl="0" marL="0" marR="0" rtl="0" algn="l">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Summary:</a:t>
            </a:r>
            <a:r>
              <a:rPr b="0" i="0" lang="en-US" sz="1800" u="none" cap="none" strike="noStrike">
                <a:solidFill>
                  <a:srgbClr val="000000"/>
                </a:solidFill>
                <a:latin typeface="Arial"/>
                <a:ea typeface="Arial"/>
                <a:cs typeface="Arial"/>
                <a:sym typeface="Arial"/>
              </a:rPr>
              <a:t> Case-sensitive validation not applied on username field during login</a:t>
            </a:r>
            <a:endParaRPr b="0" i="0" sz="1800" u="none" cap="none" strike="noStrike">
              <a:solidFill>
                <a:srgbClr val="000000"/>
              </a:solidFill>
              <a:latin typeface="Arial"/>
              <a:ea typeface="Arial"/>
              <a:cs typeface="Arial"/>
              <a:sym typeface="Arial"/>
            </a:endParaRPr>
          </a:p>
          <a:p>
            <a:pPr indent="0" lvl="0" marL="0" rtl="0" algn="l">
              <a:spcBef>
                <a:spcPts val="0"/>
              </a:spcBef>
              <a:spcAft>
                <a:spcPts val="0"/>
              </a:spcAft>
              <a:buClr>
                <a:schemeClr val="dk1"/>
              </a:buClr>
              <a:buFont typeface="Arial"/>
              <a:buNone/>
            </a:pPr>
            <a:r>
              <a:rPr b="1" lang="en-US" sz="1800">
                <a:solidFill>
                  <a:schemeClr val="dk1"/>
                </a:solidFill>
              </a:rPr>
              <a:t>severity: </a:t>
            </a:r>
            <a:r>
              <a:rPr lang="en-US" sz="1800">
                <a:solidFill>
                  <a:schemeClr val="dk1"/>
                </a:solidFill>
              </a:rPr>
              <a:t>High</a:t>
            </a:r>
            <a:endParaRPr sz="1800"/>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pic>
        <p:nvPicPr>
          <p:cNvPr id="244" name="Google Shape;244;p21" title="‪OrangeHRM - Google Chrome‬ 2025-06-25 16-56-22.mp4">
            <a:hlinkClick r:id="rId6"/>
          </p:cNvPr>
          <p:cNvPicPr preferRelativeResize="0"/>
          <p:nvPr/>
        </p:nvPicPr>
        <p:blipFill>
          <a:blip r:embed="rId7">
            <a:alphaModFix/>
          </a:blip>
          <a:stretch>
            <a:fillRect/>
          </a:stretch>
        </p:blipFill>
        <p:spPr>
          <a:xfrm>
            <a:off x="4042575" y="1289926"/>
            <a:ext cx="7997026" cy="427747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2"/>
          <p:cNvSpPr/>
          <p:nvPr/>
        </p:nvSpPr>
        <p:spPr>
          <a:xfrm>
            <a:off x="4789170" y="460418"/>
            <a:ext cx="6893314" cy="67710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0000"/>
                </a:solidFill>
                <a:latin typeface="Arial"/>
                <a:ea typeface="Arial"/>
                <a:cs typeface="Arial"/>
                <a:sym typeface="Arial"/>
              </a:rPr>
              <a:t>Examples of found Bugs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https://lh7-rt.googleusercontent.com/slidesz/AGV_vUfCFIF0LnxEDETVGQ05jXdamdsXoPAv0LWYG7-IbBwLfFcKubGER51BMCkPuwuvHgVX04F7UqHhSykD4wbQ8KxO15Iw4cJTPNWIgoWK-jyz8iHFSFL2ruWVJqoCiu3oKRp0m0vkpGWWZLwYe6107gw=s2048?key=GS3iIY6jP86VA-xKAN8GdQ" id="250" name="Google Shape;250;p22">
            <a:hlinkClick r:id="rId3"/>
          </p:cNvPr>
          <p:cNvPicPr preferRelativeResize="0"/>
          <p:nvPr/>
        </p:nvPicPr>
        <p:blipFill rotWithShape="1">
          <a:blip r:embed="rId4">
            <a:alphaModFix/>
          </a:blip>
          <a:srcRect b="0" l="0" r="0" t="0"/>
          <a:stretch/>
        </p:blipFill>
        <p:spPr>
          <a:xfrm>
            <a:off x="838200" y="5794408"/>
            <a:ext cx="2478876" cy="764833"/>
          </a:xfrm>
          <a:prstGeom prst="rect">
            <a:avLst/>
          </a:prstGeom>
          <a:noFill/>
          <a:ln>
            <a:noFill/>
          </a:ln>
        </p:spPr>
      </p:pic>
      <p:sp>
        <p:nvSpPr>
          <p:cNvPr id="251" name="Google Shape;251;p22"/>
          <p:cNvSpPr txBox="1"/>
          <p:nvPr/>
        </p:nvSpPr>
        <p:spPr>
          <a:xfrm>
            <a:off x="1029470" y="5464815"/>
            <a:ext cx="228760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FFC000"/>
                </a:solidFill>
                <a:latin typeface="Arial"/>
                <a:ea typeface="Arial"/>
                <a:cs typeface="Arial"/>
                <a:sym typeface="Arial"/>
              </a:rPr>
              <a:t>Bug Report File</a:t>
            </a:r>
            <a:endParaRPr b="0" i="0" sz="1800" u="none" cap="none" strike="noStrike">
              <a:solidFill>
                <a:srgbClr val="FFC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252" name="Google Shape;252;p22" title="AXSOS-Academy-Logo-01-2048x768.png"/>
          <p:cNvPicPr preferRelativeResize="0"/>
          <p:nvPr/>
        </p:nvPicPr>
        <p:blipFill rotWithShape="1">
          <a:blip r:embed="rId5">
            <a:alphaModFix/>
          </a:blip>
          <a:srcRect b="0" l="0" r="0" t="0"/>
          <a:stretch/>
        </p:blipFill>
        <p:spPr>
          <a:xfrm>
            <a:off x="689650" y="258300"/>
            <a:ext cx="2344602" cy="879226"/>
          </a:xfrm>
          <a:prstGeom prst="rect">
            <a:avLst/>
          </a:prstGeom>
          <a:noFill/>
          <a:ln>
            <a:noFill/>
          </a:ln>
        </p:spPr>
      </p:pic>
      <p:sp>
        <p:nvSpPr>
          <p:cNvPr id="253" name="Google Shape;253;p22"/>
          <p:cNvSpPr txBox="1"/>
          <p:nvPr/>
        </p:nvSpPr>
        <p:spPr>
          <a:xfrm>
            <a:off x="811575" y="1823842"/>
            <a:ext cx="2968800" cy="1477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Found by:</a:t>
            </a:r>
            <a:r>
              <a:rPr b="0" i="0" lang="en-US" sz="1800" u="none" cap="none" strike="noStrike">
                <a:solidFill>
                  <a:srgbClr val="000000"/>
                </a:solidFill>
                <a:latin typeface="Arial"/>
                <a:ea typeface="Arial"/>
                <a:cs typeface="Arial"/>
                <a:sym typeface="Arial"/>
              </a:rPr>
              <a:t> Aya</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Summary:</a:t>
            </a:r>
            <a:r>
              <a:rPr b="0" i="0" lang="en-US" sz="1800" u="none" cap="none" strike="noStrike">
                <a:solidFill>
                  <a:srgbClr val="000000"/>
                </a:solidFill>
                <a:latin typeface="Arial"/>
                <a:ea typeface="Arial"/>
                <a:cs typeface="Arial"/>
                <a:sym typeface="Arial"/>
              </a:rPr>
              <a:t> Admin can add a skill with special characters</a:t>
            </a:r>
            <a:endParaRPr b="0" i="0" sz="1800" u="none" cap="none" strike="noStrike">
              <a:solidFill>
                <a:srgbClr val="000000"/>
              </a:solidFill>
              <a:latin typeface="Arial"/>
              <a:ea typeface="Arial"/>
              <a:cs typeface="Arial"/>
              <a:sym typeface="Arial"/>
            </a:endParaRPr>
          </a:p>
          <a:p>
            <a:pPr indent="0" lvl="0" marL="0" rtl="0" algn="l">
              <a:spcBef>
                <a:spcPts val="0"/>
              </a:spcBef>
              <a:spcAft>
                <a:spcPts val="0"/>
              </a:spcAft>
              <a:buClr>
                <a:schemeClr val="dk1"/>
              </a:buClr>
              <a:buFont typeface="Arial"/>
              <a:buNone/>
            </a:pPr>
            <a:r>
              <a:rPr b="1" lang="en-US" sz="1800">
                <a:solidFill>
                  <a:schemeClr val="dk1"/>
                </a:solidFill>
              </a:rPr>
              <a:t>severity: </a:t>
            </a:r>
            <a:r>
              <a:rPr lang="en-US" sz="1800">
                <a:solidFill>
                  <a:schemeClr val="dk1"/>
                </a:solidFill>
              </a:rPr>
              <a:t>Mid </a:t>
            </a:r>
            <a:endParaRPr sz="1800">
              <a:solidFill>
                <a:schemeClr val="dk1"/>
              </a:solidFill>
            </a:endParaRPr>
          </a:p>
        </p:txBody>
      </p:sp>
      <p:pic>
        <p:nvPicPr>
          <p:cNvPr id="254" name="Google Shape;254;p22" title="‪OrangeHRM - Google Chrome‬ 2025-06-27 00-21-40.mp4">
            <a:hlinkClick r:id="rId6"/>
          </p:cNvPr>
          <p:cNvPicPr preferRelativeResize="0"/>
          <p:nvPr/>
        </p:nvPicPr>
        <p:blipFill>
          <a:blip r:embed="rId7">
            <a:alphaModFix/>
          </a:blip>
          <a:stretch>
            <a:fillRect/>
          </a:stretch>
        </p:blipFill>
        <p:spPr>
          <a:xfrm>
            <a:off x="3932830" y="1289926"/>
            <a:ext cx="8106769" cy="433617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g36b28a46c9f_0_0"/>
          <p:cNvSpPr/>
          <p:nvPr/>
        </p:nvSpPr>
        <p:spPr>
          <a:xfrm>
            <a:off x="4789170" y="460418"/>
            <a:ext cx="6893400" cy="677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2400" u="none" cap="none" strike="noStrike">
                <a:solidFill>
                  <a:srgbClr val="000000"/>
                </a:solidFill>
                <a:latin typeface="Arial"/>
                <a:ea typeface="Arial"/>
                <a:cs typeface="Arial"/>
                <a:sym typeface="Arial"/>
              </a:rPr>
              <a:t>Examples of found Bugs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https://lh7-rt.googleusercontent.com/slidesz/AGV_vUfCFIF0LnxEDETVGQ05jXdamdsXoPAv0LWYG7-IbBwLfFcKubGER51BMCkPuwuvHgVX04F7UqHhSykD4wbQ8KxO15Iw4cJTPNWIgoWK-jyz8iHFSFL2ruWVJqoCiu3oKRp0m0vkpGWWZLwYe6107gw=s2048?key=GS3iIY6jP86VA-xKAN8GdQ" id="260" name="Google Shape;260;g36b28a46c9f_0_0">
            <a:hlinkClick r:id="rId3"/>
          </p:cNvPr>
          <p:cNvPicPr preferRelativeResize="0"/>
          <p:nvPr/>
        </p:nvPicPr>
        <p:blipFill rotWithShape="1">
          <a:blip r:embed="rId4">
            <a:alphaModFix/>
          </a:blip>
          <a:srcRect b="0" l="0" r="0" t="0"/>
          <a:stretch/>
        </p:blipFill>
        <p:spPr>
          <a:xfrm>
            <a:off x="838200" y="5794408"/>
            <a:ext cx="2478876" cy="764833"/>
          </a:xfrm>
          <a:prstGeom prst="rect">
            <a:avLst/>
          </a:prstGeom>
          <a:noFill/>
          <a:ln>
            <a:noFill/>
          </a:ln>
        </p:spPr>
      </p:pic>
      <p:sp>
        <p:nvSpPr>
          <p:cNvPr id="261" name="Google Shape;261;g36b28a46c9f_0_0"/>
          <p:cNvSpPr txBox="1"/>
          <p:nvPr/>
        </p:nvSpPr>
        <p:spPr>
          <a:xfrm>
            <a:off x="1029470" y="5464815"/>
            <a:ext cx="22875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FFC000"/>
                </a:solidFill>
                <a:latin typeface="Arial"/>
                <a:ea typeface="Arial"/>
                <a:cs typeface="Arial"/>
                <a:sym typeface="Arial"/>
              </a:rPr>
              <a:t>Bug Report File</a:t>
            </a:r>
            <a:endParaRPr b="0" i="0" sz="1800" u="none" cap="none" strike="noStrike">
              <a:solidFill>
                <a:srgbClr val="FFC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262" name="Google Shape;262;g36b28a46c9f_0_0" title="AXSOS-Academy-Logo-01-2048x768.png"/>
          <p:cNvPicPr preferRelativeResize="0"/>
          <p:nvPr/>
        </p:nvPicPr>
        <p:blipFill rotWithShape="1">
          <a:blip r:embed="rId5">
            <a:alphaModFix/>
          </a:blip>
          <a:srcRect b="0" l="0" r="0" t="0"/>
          <a:stretch/>
        </p:blipFill>
        <p:spPr>
          <a:xfrm>
            <a:off x="689650" y="258300"/>
            <a:ext cx="2344602" cy="879226"/>
          </a:xfrm>
          <a:prstGeom prst="rect">
            <a:avLst/>
          </a:prstGeom>
          <a:noFill/>
          <a:ln>
            <a:noFill/>
          </a:ln>
        </p:spPr>
      </p:pic>
      <p:sp>
        <p:nvSpPr>
          <p:cNvPr id="263" name="Google Shape;263;g36b28a46c9f_0_0"/>
          <p:cNvSpPr txBox="1"/>
          <p:nvPr/>
        </p:nvSpPr>
        <p:spPr>
          <a:xfrm>
            <a:off x="811575" y="1823842"/>
            <a:ext cx="2968800" cy="1477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Found by:</a:t>
            </a:r>
            <a:r>
              <a:rPr b="0" i="0" lang="en-US" sz="1800" u="none" cap="none" strike="noStrike">
                <a:solidFill>
                  <a:srgbClr val="000000"/>
                </a:solidFill>
                <a:latin typeface="Arial"/>
                <a:ea typeface="Arial"/>
                <a:cs typeface="Arial"/>
                <a:sym typeface="Arial"/>
              </a:rPr>
              <a:t> </a:t>
            </a:r>
            <a:r>
              <a:rPr lang="en-US" sz="1800"/>
              <a:t>Hala</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Summary:</a:t>
            </a:r>
            <a:r>
              <a:rPr b="0" i="0" lang="en-US" sz="1800" u="none" cap="none" strike="noStrike">
                <a:solidFill>
                  <a:srgbClr val="000000"/>
                </a:solidFill>
                <a:latin typeface="Arial"/>
                <a:ea typeface="Arial"/>
                <a:cs typeface="Arial"/>
                <a:sym typeface="Arial"/>
              </a:rPr>
              <a:t> Admin can add </a:t>
            </a:r>
            <a:r>
              <a:rPr lang="en-US" sz="1800"/>
              <a:t>invalid location name with special </a:t>
            </a:r>
            <a:r>
              <a:rPr b="0" i="0" lang="en-US" sz="1800" u="none" cap="none" strike="noStrike">
                <a:solidFill>
                  <a:srgbClr val="000000"/>
                </a:solidFill>
                <a:latin typeface="Arial"/>
                <a:ea typeface="Arial"/>
                <a:cs typeface="Arial"/>
                <a:sym typeface="Arial"/>
              </a:rPr>
              <a:t>characters</a:t>
            </a:r>
            <a:endParaRPr b="0" i="0" sz="1800" u="none" cap="none" strike="noStrike">
              <a:solidFill>
                <a:srgbClr val="000000"/>
              </a:solidFill>
              <a:latin typeface="Arial"/>
              <a:ea typeface="Arial"/>
              <a:cs typeface="Arial"/>
              <a:sym typeface="Arial"/>
            </a:endParaRPr>
          </a:p>
          <a:p>
            <a:pPr indent="0" lvl="0" marL="0" rtl="0" algn="l">
              <a:spcBef>
                <a:spcPts val="0"/>
              </a:spcBef>
              <a:spcAft>
                <a:spcPts val="0"/>
              </a:spcAft>
              <a:buClr>
                <a:schemeClr val="dk1"/>
              </a:buClr>
              <a:buFont typeface="Arial"/>
              <a:buNone/>
            </a:pPr>
            <a:r>
              <a:rPr b="1" lang="en-US" sz="1800">
                <a:solidFill>
                  <a:schemeClr val="dk1"/>
                </a:solidFill>
              </a:rPr>
              <a:t>severity: </a:t>
            </a:r>
            <a:r>
              <a:rPr lang="en-US" sz="1800">
                <a:solidFill>
                  <a:schemeClr val="dk1"/>
                </a:solidFill>
              </a:rPr>
              <a:t>Mid </a:t>
            </a:r>
            <a:endParaRPr sz="1800">
              <a:solidFill>
                <a:schemeClr val="dk1"/>
              </a:solidFill>
            </a:endParaRPr>
          </a:p>
        </p:txBody>
      </p:sp>
      <p:pic>
        <p:nvPicPr>
          <p:cNvPr id="264" name="Google Shape;264;g36b28a46c9f_0_0" title="3.PNG"/>
          <p:cNvPicPr preferRelativeResize="0"/>
          <p:nvPr/>
        </p:nvPicPr>
        <p:blipFill>
          <a:blip r:embed="rId6">
            <a:alphaModFix/>
          </a:blip>
          <a:stretch>
            <a:fillRect/>
          </a:stretch>
        </p:blipFill>
        <p:spPr>
          <a:xfrm>
            <a:off x="3932775" y="1289927"/>
            <a:ext cx="8106826" cy="4697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7" name="Shape 97"/>
        <p:cNvGrpSpPr/>
        <p:nvPr/>
      </p:nvGrpSpPr>
      <p:grpSpPr>
        <a:xfrm>
          <a:off x="0" y="0"/>
          <a:ext cx="0" cy="0"/>
          <a:chOff x="0" y="0"/>
          <a:chExt cx="0" cy="0"/>
        </a:xfrm>
      </p:grpSpPr>
      <p:pic>
        <p:nvPicPr>
          <p:cNvPr id="98" name="Google Shape;98;p2"/>
          <p:cNvPicPr preferRelativeResize="0"/>
          <p:nvPr/>
        </p:nvPicPr>
        <p:blipFill rotWithShape="1">
          <a:blip r:embed="rId3">
            <a:alphaModFix/>
          </a:blip>
          <a:srcRect b="0" l="0" r="0" t="0"/>
          <a:stretch/>
        </p:blipFill>
        <p:spPr>
          <a:xfrm>
            <a:off x="3967162" y="489743"/>
            <a:ext cx="4257675" cy="1076325"/>
          </a:xfrm>
          <a:prstGeom prst="rect">
            <a:avLst/>
          </a:prstGeom>
          <a:noFill/>
          <a:ln>
            <a:noFill/>
          </a:ln>
        </p:spPr>
      </p:pic>
      <p:sp>
        <p:nvSpPr>
          <p:cNvPr id="99" name="Google Shape;99;p2"/>
          <p:cNvSpPr txBox="1"/>
          <p:nvPr/>
        </p:nvSpPr>
        <p:spPr>
          <a:xfrm>
            <a:off x="1354556" y="2692793"/>
            <a:ext cx="9483000" cy="3047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Arial"/>
                <a:ea typeface="Arial"/>
                <a:cs typeface="Arial"/>
                <a:sym typeface="Arial"/>
              </a:rPr>
              <a:t>Orange</a:t>
            </a:r>
            <a:r>
              <a:rPr b="1" i="0" lang="en-US" sz="3200" u="none" cap="none" strike="noStrike">
                <a:solidFill>
                  <a:srgbClr val="05A54D"/>
                </a:solidFill>
                <a:latin typeface="Arial"/>
                <a:ea typeface="Arial"/>
                <a:cs typeface="Arial"/>
                <a:sym typeface="Arial"/>
              </a:rPr>
              <a:t>HRM</a:t>
            </a:r>
            <a:r>
              <a:rPr b="1" i="0" lang="en-US" sz="3200" u="none" cap="none" strike="noStrike">
                <a:solidFill>
                  <a:schemeClr val="dk1"/>
                </a:solidFill>
                <a:latin typeface="Arial"/>
                <a:ea typeface="Arial"/>
                <a:cs typeface="Arial"/>
                <a:sym typeface="Arial"/>
              </a:rPr>
              <a:t> is a web-based Human Resource Management System. It helps companies manage employee information like personal details, job data, and documents.The system is used by both employees and HR to make HR tasks easier and faster.</a:t>
            </a:r>
            <a:endParaRPr b="1" i="0" sz="4000" u="none" cap="none" strike="noStrike">
              <a:solidFill>
                <a:schemeClr val="dk1"/>
              </a:solidFill>
              <a:latin typeface="Arial"/>
              <a:ea typeface="Arial"/>
              <a:cs typeface="Arial"/>
              <a:sym typeface="Arial"/>
            </a:endParaRPr>
          </a:p>
        </p:txBody>
      </p:sp>
      <p:pic>
        <p:nvPicPr>
          <p:cNvPr id="100" name="Google Shape;100;p2" title="AXSOS-Academy-Logo-01-2048x768.png"/>
          <p:cNvPicPr preferRelativeResize="0"/>
          <p:nvPr/>
        </p:nvPicPr>
        <p:blipFill rotWithShape="1">
          <a:blip r:embed="rId4">
            <a:alphaModFix/>
          </a:blip>
          <a:srcRect b="0" l="0" r="0" t="0"/>
          <a:stretch/>
        </p:blipFill>
        <p:spPr>
          <a:xfrm>
            <a:off x="689650" y="258300"/>
            <a:ext cx="2344602" cy="8792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3"/>
          <p:cNvSpPr txBox="1"/>
          <p:nvPr/>
        </p:nvSpPr>
        <p:spPr>
          <a:xfrm>
            <a:off x="1249650" y="1302575"/>
            <a:ext cx="96927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Arial"/>
                <a:ea typeface="Arial"/>
                <a:cs typeface="Arial"/>
                <a:sym typeface="Arial"/>
              </a:rPr>
              <a:t>Our Project combined from 5 phases we have divided each phase into tasks  between team members :</a:t>
            </a:r>
            <a:endParaRPr b="1" i="0" sz="2800" u="none" cap="none" strike="noStrike">
              <a:solidFill>
                <a:schemeClr val="dk1"/>
              </a:solidFill>
              <a:latin typeface="Arial"/>
              <a:ea typeface="Arial"/>
              <a:cs typeface="Arial"/>
              <a:sym typeface="Arial"/>
            </a:endParaRPr>
          </a:p>
        </p:txBody>
      </p:sp>
      <p:sp>
        <p:nvSpPr>
          <p:cNvPr id="106" name="Google Shape;106;p3"/>
          <p:cNvSpPr txBox="1"/>
          <p:nvPr/>
        </p:nvSpPr>
        <p:spPr>
          <a:xfrm>
            <a:off x="1249650" y="2788025"/>
            <a:ext cx="10175400" cy="3466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350"/>
              <a:buFont typeface="Arial"/>
              <a:buNone/>
            </a:pPr>
            <a:r>
              <a:rPr b="1" i="0" lang="en-US" sz="2350" u="none" cap="none" strike="noStrike">
                <a:solidFill>
                  <a:schemeClr val="dk1"/>
                </a:solidFill>
                <a:highlight>
                  <a:srgbClr val="FFFFFF"/>
                </a:highlight>
                <a:latin typeface="Arial"/>
                <a:ea typeface="Arial"/>
                <a:cs typeface="Arial"/>
                <a:sym typeface="Arial"/>
              </a:rPr>
              <a:t>Phase 1: Requirements Analysis. (</a:t>
            </a:r>
            <a:r>
              <a:rPr b="1" i="0" lang="en-US" sz="2350" u="none" cap="none" strike="noStrike">
                <a:solidFill>
                  <a:srgbClr val="FF9900"/>
                </a:solidFill>
                <a:highlight>
                  <a:srgbClr val="FFFFFF"/>
                </a:highlight>
                <a:latin typeface="Arial"/>
                <a:ea typeface="Arial"/>
                <a:cs typeface="Arial"/>
                <a:sym typeface="Arial"/>
              </a:rPr>
              <a:t>All Team</a:t>
            </a:r>
            <a:r>
              <a:rPr b="1" i="0" lang="en-US" sz="2350" u="none" cap="none" strike="noStrike">
                <a:solidFill>
                  <a:schemeClr val="dk1"/>
                </a:solidFill>
                <a:highlight>
                  <a:srgbClr val="FFFFFF"/>
                </a:highlight>
                <a:latin typeface="Arial"/>
                <a:ea typeface="Arial"/>
                <a:cs typeface="Arial"/>
                <a:sym typeface="Arial"/>
              </a:rPr>
              <a:t> )</a:t>
            </a:r>
            <a:endParaRPr b="1" i="0" sz="235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2350"/>
              <a:buFont typeface="Arial"/>
              <a:buNone/>
            </a:pPr>
            <a:r>
              <a:rPr b="1" i="0" lang="en-US" sz="2350" u="none" cap="none" strike="noStrike">
                <a:solidFill>
                  <a:schemeClr val="dk1"/>
                </a:solidFill>
                <a:highlight>
                  <a:schemeClr val="lt1"/>
                </a:highlight>
                <a:latin typeface="Arial"/>
                <a:ea typeface="Arial"/>
                <a:cs typeface="Arial"/>
                <a:sym typeface="Arial"/>
              </a:rPr>
              <a:t>Phase </a:t>
            </a:r>
            <a:r>
              <a:rPr b="1" i="0" lang="en-US" sz="2350" u="none" cap="none" strike="noStrike">
                <a:solidFill>
                  <a:schemeClr val="dk1"/>
                </a:solidFill>
                <a:highlight>
                  <a:srgbClr val="FFFFFF"/>
                </a:highlight>
                <a:latin typeface="Arial"/>
                <a:ea typeface="Arial"/>
                <a:cs typeface="Arial"/>
                <a:sym typeface="Arial"/>
              </a:rPr>
              <a:t>2: Test Plan.(</a:t>
            </a:r>
            <a:r>
              <a:rPr b="1" i="0" lang="en-US" sz="2350" u="none" cap="none" strike="noStrike">
                <a:solidFill>
                  <a:srgbClr val="FF9900"/>
                </a:solidFill>
                <a:highlight>
                  <a:srgbClr val="FFFFFF"/>
                </a:highlight>
                <a:latin typeface="Arial"/>
                <a:ea typeface="Arial"/>
                <a:cs typeface="Arial"/>
                <a:sym typeface="Arial"/>
              </a:rPr>
              <a:t>Yousef Sabt , Hala Mousa</a:t>
            </a:r>
            <a:r>
              <a:rPr b="1" i="0" lang="en-US" sz="2350" u="none" cap="none" strike="noStrike">
                <a:solidFill>
                  <a:schemeClr val="dk1"/>
                </a:solidFill>
                <a:highlight>
                  <a:srgbClr val="FFFFFF"/>
                </a:highlight>
                <a:latin typeface="Arial"/>
                <a:ea typeface="Arial"/>
                <a:cs typeface="Arial"/>
                <a:sym typeface="Arial"/>
              </a:rPr>
              <a:t>)</a:t>
            </a:r>
            <a:endParaRPr b="1" i="0" sz="235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2350"/>
              <a:buFont typeface="Arial"/>
              <a:buNone/>
            </a:pPr>
            <a:r>
              <a:rPr b="1" i="0" lang="en-US" sz="2350" u="none" cap="none" strike="noStrike">
                <a:solidFill>
                  <a:schemeClr val="dk1"/>
                </a:solidFill>
                <a:highlight>
                  <a:srgbClr val="FFFFFF"/>
                </a:highlight>
                <a:latin typeface="Arial"/>
                <a:ea typeface="Arial"/>
                <a:cs typeface="Arial"/>
                <a:sym typeface="Arial"/>
              </a:rPr>
              <a:t>Phase 3:Test Cases Design.(Admin module (</a:t>
            </a:r>
            <a:r>
              <a:rPr b="1" i="0" lang="en-US" sz="2350" u="none" cap="none" strike="noStrike">
                <a:solidFill>
                  <a:srgbClr val="FF9900"/>
                </a:solidFill>
                <a:highlight>
                  <a:srgbClr val="FFFFFF"/>
                </a:highlight>
                <a:latin typeface="Arial"/>
                <a:ea typeface="Arial"/>
                <a:cs typeface="Arial"/>
                <a:sym typeface="Arial"/>
              </a:rPr>
              <a:t>Yousef , Hala , Aya</a:t>
            </a:r>
            <a:r>
              <a:rPr b="1" i="0" lang="en-US" sz="2350" u="none" cap="none" strike="noStrike">
                <a:solidFill>
                  <a:schemeClr val="dk1"/>
                </a:solidFill>
                <a:highlight>
                  <a:srgbClr val="FFFFFF"/>
                </a:highlight>
                <a:latin typeface="Arial"/>
                <a:ea typeface="Arial"/>
                <a:cs typeface="Arial"/>
                <a:sym typeface="Arial"/>
              </a:rPr>
              <a:t>) (Employee Module (Ess_User) (</a:t>
            </a:r>
            <a:r>
              <a:rPr b="1" i="0" lang="en-US" sz="2350" u="none" cap="none" strike="noStrike">
                <a:solidFill>
                  <a:srgbClr val="FF9900"/>
                </a:solidFill>
                <a:highlight>
                  <a:srgbClr val="FFFFFF"/>
                </a:highlight>
                <a:latin typeface="Arial"/>
                <a:ea typeface="Arial"/>
                <a:cs typeface="Arial"/>
                <a:sym typeface="Arial"/>
              </a:rPr>
              <a:t>Ahmad , Bashir</a:t>
            </a:r>
            <a:r>
              <a:rPr b="1" i="0" lang="en-US" sz="2350" u="none" cap="none" strike="noStrike">
                <a:solidFill>
                  <a:schemeClr val="dk1"/>
                </a:solidFill>
                <a:highlight>
                  <a:srgbClr val="FFFFFF"/>
                </a:highlight>
                <a:latin typeface="Arial"/>
                <a:ea typeface="Arial"/>
                <a:cs typeface="Arial"/>
                <a:sym typeface="Arial"/>
              </a:rPr>
              <a:t>).</a:t>
            </a:r>
            <a:endParaRPr b="1" i="0" sz="235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2350"/>
              <a:buFont typeface="Arial"/>
              <a:buNone/>
            </a:pPr>
            <a:r>
              <a:rPr b="1" i="0" lang="en-US" sz="2350" u="none" cap="none" strike="noStrike">
                <a:solidFill>
                  <a:schemeClr val="dk1"/>
                </a:solidFill>
                <a:highlight>
                  <a:srgbClr val="FFFFFF"/>
                </a:highlight>
                <a:latin typeface="Arial"/>
                <a:ea typeface="Arial"/>
                <a:cs typeface="Arial"/>
                <a:sym typeface="Arial"/>
              </a:rPr>
              <a:t>Phase 4:Test Execution.(</a:t>
            </a:r>
            <a:r>
              <a:rPr b="1" i="0" lang="en-US" sz="2350" u="none" cap="none" strike="noStrike">
                <a:solidFill>
                  <a:srgbClr val="FF9900"/>
                </a:solidFill>
                <a:highlight>
                  <a:srgbClr val="FFFFFF"/>
                </a:highlight>
                <a:latin typeface="Arial"/>
                <a:ea typeface="Arial"/>
                <a:cs typeface="Arial"/>
                <a:sym typeface="Arial"/>
              </a:rPr>
              <a:t>Each team member execute their Test Cases and submit findings in bug report</a:t>
            </a:r>
            <a:r>
              <a:rPr b="1" i="0" lang="en-US" sz="2350" u="none" cap="none" strike="noStrike">
                <a:solidFill>
                  <a:schemeClr val="dk1"/>
                </a:solidFill>
                <a:highlight>
                  <a:srgbClr val="FFFFFF"/>
                </a:highlight>
                <a:latin typeface="Arial"/>
                <a:ea typeface="Arial"/>
                <a:cs typeface="Arial"/>
                <a:sym typeface="Arial"/>
              </a:rPr>
              <a:t> . Build (RTM)(</a:t>
            </a:r>
            <a:r>
              <a:rPr b="1" i="0" lang="en-US" sz="2350" u="none" cap="none" strike="noStrike">
                <a:solidFill>
                  <a:srgbClr val="FF9900"/>
                </a:solidFill>
                <a:highlight>
                  <a:srgbClr val="FFFFFF"/>
                </a:highlight>
                <a:latin typeface="Arial"/>
                <a:ea typeface="Arial"/>
                <a:cs typeface="Arial"/>
                <a:sym typeface="Arial"/>
              </a:rPr>
              <a:t>Badaha,Bashir</a:t>
            </a:r>
            <a:r>
              <a:rPr b="1" i="0" lang="en-US" sz="2350" u="none" cap="none" strike="noStrike">
                <a:solidFill>
                  <a:schemeClr val="dk1"/>
                </a:solidFill>
                <a:highlight>
                  <a:srgbClr val="FFFFFF"/>
                </a:highlight>
                <a:latin typeface="Arial"/>
                <a:ea typeface="Arial"/>
                <a:cs typeface="Arial"/>
                <a:sym typeface="Arial"/>
              </a:rPr>
              <a:t>).</a:t>
            </a:r>
            <a:endParaRPr b="1" i="0" sz="235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2350"/>
              <a:buFont typeface="Arial"/>
              <a:buNone/>
            </a:pPr>
            <a:r>
              <a:rPr b="1" i="0" lang="en-US" sz="2350" u="none" cap="none" strike="noStrike">
                <a:solidFill>
                  <a:schemeClr val="dk1"/>
                </a:solidFill>
                <a:highlight>
                  <a:srgbClr val="FFFFFF"/>
                </a:highlight>
                <a:latin typeface="Arial"/>
                <a:ea typeface="Arial"/>
                <a:cs typeface="Arial"/>
                <a:sym typeface="Arial"/>
              </a:rPr>
              <a:t>Phase 5:Test Summary (</a:t>
            </a:r>
            <a:r>
              <a:rPr b="1" i="0" lang="en-US" sz="2350" u="none" cap="none" strike="noStrike">
                <a:solidFill>
                  <a:srgbClr val="FF9900"/>
                </a:solidFill>
                <a:highlight>
                  <a:srgbClr val="FFFFFF"/>
                </a:highlight>
                <a:latin typeface="Arial"/>
                <a:ea typeface="Arial"/>
                <a:cs typeface="Arial"/>
                <a:sym typeface="Arial"/>
              </a:rPr>
              <a:t>All Team Members</a:t>
            </a:r>
            <a:r>
              <a:rPr b="1" i="0" lang="en-US" sz="2350" u="none" cap="none" strike="noStrike">
                <a:solidFill>
                  <a:schemeClr val="dk1"/>
                </a:solidFill>
                <a:highlight>
                  <a:srgbClr val="FFFFFF"/>
                </a:highlight>
                <a:latin typeface="Arial"/>
                <a:ea typeface="Arial"/>
                <a:cs typeface="Arial"/>
                <a:sym typeface="Arial"/>
              </a:rPr>
              <a:t>).</a:t>
            </a:r>
            <a:endParaRPr b="1" i="0" sz="2350" u="none" cap="none" strike="noStrike">
              <a:solidFill>
                <a:schemeClr val="dk1"/>
              </a:solidFill>
              <a:highlight>
                <a:srgbClr val="FFFFFF"/>
              </a:highlight>
              <a:latin typeface="Arial"/>
              <a:ea typeface="Arial"/>
              <a:cs typeface="Arial"/>
              <a:sym typeface="Arial"/>
            </a:endParaRPr>
          </a:p>
        </p:txBody>
      </p:sp>
      <p:pic>
        <p:nvPicPr>
          <p:cNvPr id="107" name="Google Shape;107;p3" title="AXSOS-Academy-Logo-01-2048x768.png"/>
          <p:cNvPicPr preferRelativeResize="0"/>
          <p:nvPr/>
        </p:nvPicPr>
        <p:blipFill rotWithShape="1">
          <a:blip r:embed="rId3">
            <a:alphaModFix/>
          </a:blip>
          <a:srcRect b="0" l="0" r="0" t="0"/>
          <a:stretch/>
        </p:blipFill>
        <p:spPr>
          <a:xfrm>
            <a:off x="689650" y="258300"/>
            <a:ext cx="2344602" cy="8792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4" title="AXSOS-Academy-Logo-01-2048x768.png"/>
          <p:cNvPicPr preferRelativeResize="0"/>
          <p:nvPr/>
        </p:nvPicPr>
        <p:blipFill rotWithShape="1">
          <a:blip r:embed="rId3">
            <a:alphaModFix/>
          </a:blip>
          <a:srcRect b="0" l="0" r="0" t="0"/>
          <a:stretch/>
        </p:blipFill>
        <p:spPr>
          <a:xfrm>
            <a:off x="689650" y="258300"/>
            <a:ext cx="2344602" cy="879226"/>
          </a:xfrm>
          <a:prstGeom prst="rect">
            <a:avLst/>
          </a:prstGeom>
          <a:noFill/>
          <a:ln>
            <a:noFill/>
          </a:ln>
        </p:spPr>
      </p:pic>
      <p:sp>
        <p:nvSpPr>
          <p:cNvPr id="113" name="Google Shape;113;p4"/>
          <p:cNvSpPr txBox="1"/>
          <p:nvPr/>
        </p:nvSpPr>
        <p:spPr>
          <a:xfrm>
            <a:off x="3545250" y="1137525"/>
            <a:ext cx="5101500" cy="962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350"/>
              <a:buFont typeface="Arial"/>
              <a:buNone/>
            </a:pPr>
            <a:r>
              <a:rPr b="1" i="0" lang="en-US" sz="2350" u="none" cap="none" strike="noStrike">
                <a:solidFill>
                  <a:schemeClr val="dk1"/>
                </a:solidFill>
                <a:highlight>
                  <a:schemeClr val="lt1"/>
                </a:highlight>
                <a:latin typeface="Arial"/>
                <a:ea typeface="Arial"/>
                <a:cs typeface="Arial"/>
                <a:sym typeface="Arial"/>
              </a:rPr>
              <a:t>Phase 1: Requirements Analysis. (</a:t>
            </a:r>
            <a:r>
              <a:rPr b="1" i="0" lang="en-US" sz="2350" u="none" cap="none" strike="noStrike">
                <a:solidFill>
                  <a:srgbClr val="FF9900"/>
                </a:solidFill>
                <a:highlight>
                  <a:schemeClr val="lt1"/>
                </a:highlight>
                <a:latin typeface="Arial"/>
                <a:ea typeface="Arial"/>
                <a:cs typeface="Arial"/>
                <a:sym typeface="Arial"/>
              </a:rPr>
              <a:t>All Team</a:t>
            </a:r>
            <a:r>
              <a:rPr b="1" i="0" lang="en-US" sz="2350" u="none" cap="none" strike="noStrike">
                <a:solidFill>
                  <a:schemeClr val="dk1"/>
                </a:solidFill>
                <a:highlight>
                  <a:schemeClr val="lt1"/>
                </a:highlight>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114" name="Google Shape;114;p4"/>
          <p:cNvPicPr preferRelativeResize="0"/>
          <p:nvPr/>
        </p:nvPicPr>
        <p:blipFill rotWithShape="1">
          <a:blip r:embed="rId4">
            <a:alphaModFix/>
          </a:blip>
          <a:srcRect b="0" l="0" r="0" t="0"/>
          <a:stretch/>
        </p:blipFill>
        <p:spPr>
          <a:xfrm>
            <a:off x="2116680" y="2877876"/>
            <a:ext cx="3103944" cy="3500099"/>
          </a:xfrm>
          <a:prstGeom prst="rect">
            <a:avLst/>
          </a:prstGeom>
          <a:noFill/>
          <a:ln>
            <a:noFill/>
          </a:ln>
          <a:effectLst>
            <a:outerShdw blurRad="57150" rotWithShape="0" algn="bl" dir="5700000" dist="171450">
              <a:srgbClr val="000000">
                <a:alpha val="26666"/>
              </a:srgbClr>
            </a:outerShdw>
          </a:effectLst>
        </p:spPr>
      </p:pic>
      <p:pic>
        <p:nvPicPr>
          <p:cNvPr id="115" name="Google Shape;115;p4"/>
          <p:cNvPicPr preferRelativeResize="0"/>
          <p:nvPr/>
        </p:nvPicPr>
        <p:blipFill rotWithShape="1">
          <a:blip r:embed="rId5">
            <a:alphaModFix/>
          </a:blip>
          <a:srcRect b="0" l="0" r="0" t="0"/>
          <a:stretch/>
        </p:blipFill>
        <p:spPr>
          <a:xfrm>
            <a:off x="8646751" y="2926062"/>
            <a:ext cx="3208450" cy="3403725"/>
          </a:xfrm>
          <a:prstGeom prst="rect">
            <a:avLst/>
          </a:prstGeom>
          <a:noFill/>
          <a:ln>
            <a:noFill/>
          </a:ln>
          <a:effectLst>
            <a:outerShdw blurRad="57150" rotWithShape="0" algn="bl" dir="6540000" dist="123825">
              <a:srgbClr val="000000">
                <a:alpha val="26666"/>
              </a:srgbClr>
            </a:outerShdw>
          </a:effectLst>
        </p:spPr>
      </p:pic>
      <p:pic>
        <p:nvPicPr>
          <p:cNvPr id="116" name="Google Shape;116;p4"/>
          <p:cNvPicPr preferRelativeResize="0"/>
          <p:nvPr/>
        </p:nvPicPr>
        <p:blipFill rotWithShape="1">
          <a:blip r:embed="rId6">
            <a:alphaModFix/>
          </a:blip>
          <a:srcRect b="0" l="0" r="0" t="0"/>
          <a:stretch/>
        </p:blipFill>
        <p:spPr>
          <a:xfrm>
            <a:off x="5220625" y="2877875"/>
            <a:ext cx="3426125" cy="3500099"/>
          </a:xfrm>
          <a:prstGeom prst="rect">
            <a:avLst/>
          </a:prstGeom>
          <a:noFill/>
          <a:ln>
            <a:noFill/>
          </a:ln>
          <a:effectLst>
            <a:outerShdw blurRad="57150" rotWithShape="0" algn="bl" dir="6600000" dist="142875">
              <a:srgbClr val="000000">
                <a:alpha val="34901"/>
              </a:srgbClr>
            </a:outerShdw>
          </a:effectLst>
        </p:spPr>
      </p:pic>
      <p:sp>
        <p:nvSpPr>
          <p:cNvPr id="117" name="Google Shape;117;p4"/>
          <p:cNvSpPr txBox="1"/>
          <p:nvPr/>
        </p:nvSpPr>
        <p:spPr>
          <a:xfrm>
            <a:off x="682847" y="5420050"/>
            <a:ext cx="17244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FF9900"/>
                </a:solidFill>
                <a:latin typeface="Arial"/>
                <a:ea typeface="Arial"/>
                <a:cs typeface="Arial"/>
                <a:sym typeface="Arial"/>
              </a:rPr>
              <a:t>SRS File</a:t>
            </a:r>
            <a:endParaRPr b="1" i="0" sz="2200" u="none" cap="none" strike="noStrike">
              <a:solidFill>
                <a:srgbClr val="FF9900"/>
              </a:solidFill>
              <a:latin typeface="Arial"/>
              <a:ea typeface="Arial"/>
              <a:cs typeface="Arial"/>
              <a:sym typeface="Arial"/>
            </a:endParaRPr>
          </a:p>
        </p:txBody>
      </p:sp>
      <p:pic>
        <p:nvPicPr>
          <p:cNvPr id="118" name="Google Shape;118;p4">
            <a:hlinkClick r:id="rId7"/>
          </p:cNvPr>
          <p:cNvPicPr preferRelativeResize="0"/>
          <p:nvPr/>
        </p:nvPicPr>
        <p:blipFill rotWithShape="1">
          <a:blip r:embed="rId8">
            <a:alphaModFix/>
          </a:blip>
          <a:srcRect b="0" l="0" r="0" t="0"/>
          <a:stretch/>
        </p:blipFill>
        <p:spPr>
          <a:xfrm>
            <a:off x="502350" y="5879892"/>
            <a:ext cx="1614317" cy="49808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5" title="AXSOS-Academy-Logo-01-2048x768.png"/>
          <p:cNvPicPr preferRelativeResize="0"/>
          <p:nvPr/>
        </p:nvPicPr>
        <p:blipFill rotWithShape="1">
          <a:blip r:embed="rId3">
            <a:alphaModFix/>
          </a:blip>
          <a:srcRect b="0" l="0" r="0" t="0"/>
          <a:stretch/>
        </p:blipFill>
        <p:spPr>
          <a:xfrm>
            <a:off x="689650" y="258300"/>
            <a:ext cx="2344602" cy="879226"/>
          </a:xfrm>
          <a:prstGeom prst="rect">
            <a:avLst/>
          </a:prstGeom>
          <a:noFill/>
          <a:ln>
            <a:noFill/>
          </a:ln>
        </p:spPr>
      </p:pic>
      <p:pic>
        <p:nvPicPr>
          <p:cNvPr id="124" name="Google Shape;124;p5"/>
          <p:cNvPicPr preferRelativeResize="0"/>
          <p:nvPr/>
        </p:nvPicPr>
        <p:blipFill rotWithShape="1">
          <a:blip r:embed="rId4">
            <a:alphaModFix/>
          </a:blip>
          <a:srcRect b="0" l="0" r="0" t="0"/>
          <a:stretch/>
        </p:blipFill>
        <p:spPr>
          <a:xfrm>
            <a:off x="2898325" y="2131950"/>
            <a:ext cx="3911501" cy="4045024"/>
          </a:xfrm>
          <a:prstGeom prst="rect">
            <a:avLst/>
          </a:prstGeom>
          <a:noFill/>
          <a:ln>
            <a:noFill/>
          </a:ln>
        </p:spPr>
      </p:pic>
      <p:pic>
        <p:nvPicPr>
          <p:cNvPr id="125" name="Google Shape;125;p5"/>
          <p:cNvPicPr preferRelativeResize="0"/>
          <p:nvPr/>
        </p:nvPicPr>
        <p:blipFill rotWithShape="1">
          <a:blip r:embed="rId5">
            <a:alphaModFix/>
          </a:blip>
          <a:srcRect b="0" l="0" r="0" t="0"/>
          <a:stretch/>
        </p:blipFill>
        <p:spPr>
          <a:xfrm>
            <a:off x="6648901" y="2131951"/>
            <a:ext cx="4747871" cy="4045025"/>
          </a:xfrm>
          <a:prstGeom prst="rect">
            <a:avLst/>
          </a:prstGeom>
          <a:noFill/>
          <a:ln>
            <a:noFill/>
          </a:ln>
        </p:spPr>
      </p:pic>
      <p:sp>
        <p:nvSpPr>
          <p:cNvPr id="126" name="Google Shape;126;p5"/>
          <p:cNvSpPr txBox="1"/>
          <p:nvPr/>
        </p:nvSpPr>
        <p:spPr>
          <a:xfrm>
            <a:off x="682847" y="5420050"/>
            <a:ext cx="17244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FF9900"/>
                </a:solidFill>
                <a:latin typeface="Arial"/>
                <a:ea typeface="Arial"/>
                <a:cs typeface="Arial"/>
                <a:sym typeface="Arial"/>
              </a:rPr>
              <a:t>SRS File</a:t>
            </a:r>
            <a:endParaRPr b="1" i="0" sz="2200" u="none" cap="none" strike="noStrike">
              <a:solidFill>
                <a:srgbClr val="FF9900"/>
              </a:solidFill>
              <a:latin typeface="Arial"/>
              <a:ea typeface="Arial"/>
              <a:cs typeface="Arial"/>
              <a:sym typeface="Arial"/>
            </a:endParaRPr>
          </a:p>
        </p:txBody>
      </p:sp>
      <p:pic>
        <p:nvPicPr>
          <p:cNvPr id="127" name="Google Shape;127;p5">
            <a:hlinkClick r:id="rId6"/>
          </p:cNvPr>
          <p:cNvPicPr preferRelativeResize="0"/>
          <p:nvPr/>
        </p:nvPicPr>
        <p:blipFill rotWithShape="1">
          <a:blip r:embed="rId7">
            <a:alphaModFix/>
          </a:blip>
          <a:srcRect b="0" l="0" r="0" t="0"/>
          <a:stretch/>
        </p:blipFill>
        <p:spPr>
          <a:xfrm>
            <a:off x="503975" y="5884367"/>
            <a:ext cx="1614317" cy="49808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6" title="AXSOS-Academy-Logo-01-2048x768.png"/>
          <p:cNvPicPr preferRelativeResize="0"/>
          <p:nvPr/>
        </p:nvPicPr>
        <p:blipFill rotWithShape="1">
          <a:blip r:embed="rId3">
            <a:alphaModFix/>
          </a:blip>
          <a:srcRect b="0" l="0" r="0" t="0"/>
          <a:stretch/>
        </p:blipFill>
        <p:spPr>
          <a:xfrm>
            <a:off x="689650" y="258300"/>
            <a:ext cx="2344602" cy="879226"/>
          </a:xfrm>
          <a:prstGeom prst="rect">
            <a:avLst/>
          </a:prstGeom>
          <a:noFill/>
          <a:ln>
            <a:noFill/>
          </a:ln>
        </p:spPr>
      </p:pic>
      <p:pic>
        <p:nvPicPr>
          <p:cNvPr id="133" name="Google Shape;133;p6"/>
          <p:cNvPicPr preferRelativeResize="0"/>
          <p:nvPr/>
        </p:nvPicPr>
        <p:blipFill rotWithShape="1">
          <a:blip r:embed="rId4">
            <a:alphaModFix/>
          </a:blip>
          <a:srcRect b="0" l="0" r="0" t="0"/>
          <a:stretch/>
        </p:blipFill>
        <p:spPr>
          <a:xfrm>
            <a:off x="1690425" y="2251750"/>
            <a:ext cx="8811152" cy="4383425"/>
          </a:xfrm>
          <a:prstGeom prst="rect">
            <a:avLst/>
          </a:prstGeom>
          <a:noFill/>
          <a:ln>
            <a:noFill/>
          </a:ln>
        </p:spPr>
      </p:pic>
      <p:sp>
        <p:nvSpPr>
          <p:cNvPr id="134" name="Google Shape;134;p6"/>
          <p:cNvSpPr txBox="1"/>
          <p:nvPr/>
        </p:nvSpPr>
        <p:spPr>
          <a:xfrm>
            <a:off x="2952450" y="1386838"/>
            <a:ext cx="62871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Trello Board To Track Our Progress </a:t>
            </a:r>
            <a:endParaRPr b="0" i="0" sz="2800" u="none" cap="none" strike="noStrike">
              <a:solidFill>
                <a:schemeClr val="dk1"/>
              </a:solidFill>
              <a:latin typeface="Arial"/>
              <a:ea typeface="Arial"/>
              <a:cs typeface="Arial"/>
              <a:sym typeface="Arial"/>
            </a:endParaRPr>
          </a:p>
        </p:txBody>
      </p:sp>
      <p:sp>
        <p:nvSpPr>
          <p:cNvPr id="135" name="Google Shape;135;p6"/>
          <p:cNvSpPr txBox="1"/>
          <p:nvPr/>
        </p:nvSpPr>
        <p:spPr>
          <a:xfrm>
            <a:off x="624988" y="5253025"/>
            <a:ext cx="20238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FF9900"/>
                </a:solidFill>
                <a:highlight>
                  <a:srgbClr val="666666"/>
                </a:highlight>
                <a:latin typeface="Arial"/>
                <a:ea typeface="Arial"/>
                <a:cs typeface="Arial"/>
                <a:sym typeface="Arial"/>
              </a:rPr>
              <a:t>Trello Board</a:t>
            </a:r>
            <a:endParaRPr b="1" i="0" sz="2200" u="none" cap="none" strike="noStrike">
              <a:solidFill>
                <a:srgbClr val="FF9900"/>
              </a:solidFill>
              <a:highlight>
                <a:srgbClr val="666666"/>
              </a:highlight>
              <a:latin typeface="Arial"/>
              <a:ea typeface="Arial"/>
              <a:cs typeface="Arial"/>
              <a:sym typeface="Arial"/>
            </a:endParaRPr>
          </a:p>
        </p:txBody>
      </p:sp>
      <p:pic>
        <p:nvPicPr>
          <p:cNvPr id="136" name="Google Shape;136;p6">
            <a:hlinkClick r:id="rId5"/>
          </p:cNvPr>
          <p:cNvPicPr preferRelativeResize="0"/>
          <p:nvPr/>
        </p:nvPicPr>
        <p:blipFill rotWithShape="1">
          <a:blip r:embed="rId6">
            <a:alphaModFix/>
          </a:blip>
          <a:srcRect b="0" l="0" r="0" t="0"/>
          <a:stretch/>
        </p:blipFill>
        <p:spPr>
          <a:xfrm>
            <a:off x="640123" y="5797925"/>
            <a:ext cx="1894475" cy="584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g36b0b0eb118_0_29" title="AXSOS-Academy-Logo-01-2048x768.png"/>
          <p:cNvPicPr preferRelativeResize="0"/>
          <p:nvPr/>
        </p:nvPicPr>
        <p:blipFill rotWithShape="1">
          <a:blip r:embed="rId3">
            <a:alphaModFix/>
          </a:blip>
          <a:srcRect b="0" l="0" r="0" t="0"/>
          <a:stretch/>
        </p:blipFill>
        <p:spPr>
          <a:xfrm>
            <a:off x="689650" y="258300"/>
            <a:ext cx="2344602" cy="879226"/>
          </a:xfrm>
          <a:prstGeom prst="rect">
            <a:avLst/>
          </a:prstGeom>
          <a:noFill/>
          <a:ln>
            <a:noFill/>
          </a:ln>
        </p:spPr>
      </p:pic>
      <p:sp>
        <p:nvSpPr>
          <p:cNvPr id="142" name="Google Shape;142;g36b0b0eb118_0_29"/>
          <p:cNvSpPr txBox="1"/>
          <p:nvPr/>
        </p:nvSpPr>
        <p:spPr>
          <a:xfrm>
            <a:off x="2952450" y="1386838"/>
            <a:ext cx="62871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Trello Board To Track Our Progress </a:t>
            </a:r>
            <a:endParaRPr b="0" i="0" sz="2800" u="none" cap="none" strike="noStrike">
              <a:solidFill>
                <a:schemeClr val="dk1"/>
              </a:solidFill>
              <a:latin typeface="Arial"/>
              <a:ea typeface="Arial"/>
              <a:cs typeface="Arial"/>
              <a:sym typeface="Arial"/>
            </a:endParaRPr>
          </a:p>
        </p:txBody>
      </p:sp>
      <p:pic>
        <p:nvPicPr>
          <p:cNvPr id="143" name="Google Shape;143;g36b0b0eb118_0_29"/>
          <p:cNvPicPr preferRelativeResize="0"/>
          <p:nvPr/>
        </p:nvPicPr>
        <p:blipFill rotWithShape="1">
          <a:blip r:embed="rId4">
            <a:alphaModFix/>
          </a:blip>
          <a:srcRect b="0" l="0" r="0" t="0"/>
          <a:stretch/>
        </p:blipFill>
        <p:spPr>
          <a:xfrm>
            <a:off x="1690425" y="2251774"/>
            <a:ext cx="8884049" cy="4330276"/>
          </a:xfrm>
          <a:prstGeom prst="rect">
            <a:avLst/>
          </a:prstGeom>
          <a:noFill/>
          <a:ln>
            <a:noFill/>
          </a:ln>
        </p:spPr>
      </p:pic>
      <p:sp>
        <p:nvSpPr>
          <p:cNvPr id="144" name="Google Shape;144;g36b0b0eb118_0_29"/>
          <p:cNvSpPr txBox="1"/>
          <p:nvPr/>
        </p:nvSpPr>
        <p:spPr>
          <a:xfrm>
            <a:off x="624988" y="5253025"/>
            <a:ext cx="20238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FF9900"/>
                </a:solidFill>
                <a:highlight>
                  <a:srgbClr val="666666"/>
                </a:highlight>
                <a:latin typeface="Arial"/>
                <a:ea typeface="Arial"/>
                <a:cs typeface="Arial"/>
                <a:sym typeface="Arial"/>
              </a:rPr>
              <a:t>Trello Board</a:t>
            </a:r>
            <a:endParaRPr b="1" i="0" sz="2200" u="none" cap="none" strike="noStrike">
              <a:solidFill>
                <a:srgbClr val="FF9900"/>
              </a:solidFill>
              <a:highlight>
                <a:srgbClr val="666666"/>
              </a:highlight>
              <a:latin typeface="Arial"/>
              <a:ea typeface="Arial"/>
              <a:cs typeface="Arial"/>
              <a:sym typeface="Arial"/>
            </a:endParaRPr>
          </a:p>
        </p:txBody>
      </p:sp>
      <p:pic>
        <p:nvPicPr>
          <p:cNvPr id="145" name="Google Shape;145;g36b0b0eb118_0_29">
            <a:hlinkClick r:id="rId5"/>
          </p:cNvPr>
          <p:cNvPicPr preferRelativeResize="0"/>
          <p:nvPr/>
        </p:nvPicPr>
        <p:blipFill rotWithShape="1">
          <a:blip r:embed="rId6">
            <a:alphaModFix/>
          </a:blip>
          <a:srcRect b="0" l="0" r="0" t="0"/>
          <a:stretch/>
        </p:blipFill>
        <p:spPr>
          <a:xfrm>
            <a:off x="640123" y="5797925"/>
            <a:ext cx="1894475" cy="584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7"/>
          <p:cNvSpPr txBox="1"/>
          <p:nvPr>
            <p:ph idx="1" type="body"/>
          </p:nvPr>
        </p:nvSpPr>
        <p:spPr>
          <a:xfrm>
            <a:off x="838200" y="1627550"/>
            <a:ext cx="10515600" cy="4351200"/>
          </a:xfrm>
          <a:prstGeom prst="rect">
            <a:avLst/>
          </a:prstGeom>
          <a:noFill/>
          <a:ln>
            <a:noFill/>
          </a:ln>
        </p:spPr>
        <p:txBody>
          <a:bodyPr anchorCtr="0" anchor="t" bIns="45700" lIns="91425" spcFirstLastPara="1" rIns="91425" wrap="square" tIns="45700">
            <a:normAutofit/>
          </a:bodyPr>
          <a:lstStyle/>
          <a:p>
            <a:pPr indent="0" lvl="0" marL="0" rtl="0" algn="ctr">
              <a:lnSpc>
                <a:spcPct val="115000"/>
              </a:lnSpc>
              <a:spcBef>
                <a:spcPts val="0"/>
              </a:spcBef>
              <a:spcAft>
                <a:spcPts val="0"/>
              </a:spcAft>
              <a:buClr>
                <a:schemeClr val="dk1"/>
              </a:buClr>
              <a:buSzPts val="1100"/>
              <a:buFont typeface="Arial"/>
              <a:buNone/>
            </a:pPr>
            <a:r>
              <a:rPr b="1" lang="en-US" sz="2350">
                <a:highlight>
                  <a:schemeClr val="lt1"/>
                </a:highlight>
              </a:rPr>
              <a:t>Phase 2: Test Plan.(</a:t>
            </a:r>
            <a:r>
              <a:rPr b="1" lang="en-US" sz="2350">
                <a:solidFill>
                  <a:srgbClr val="FF9900"/>
                </a:solidFill>
                <a:highlight>
                  <a:schemeClr val="lt1"/>
                </a:highlight>
              </a:rPr>
              <a:t>Yousef Sabt , Hala Mousa</a:t>
            </a:r>
            <a:r>
              <a:rPr b="1" lang="en-US" sz="2350">
                <a:highlight>
                  <a:schemeClr val="lt1"/>
                </a:highlight>
              </a:rPr>
              <a:t>)</a:t>
            </a:r>
            <a:endParaRPr/>
          </a:p>
        </p:txBody>
      </p:sp>
      <p:pic>
        <p:nvPicPr>
          <p:cNvPr id="151" name="Google Shape;151;p7" title="AXSOS-Academy-Logo-01-2048x768.png"/>
          <p:cNvPicPr preferRelativeResize="0"/>
          <p:nvPr/>
        </p:nvPicPr>
        <p:blipFill rotWithShape="1">
          <a:blip r:embed="rId3">
            <a:alphaModFix/>
          </a:blip>
          <a:srcRect b="0" l="0" r="0" t="0"/>
          <a:stretch/>
        </p:blipFill>
        <p:spPr>
          <a:xfrm>
            <a:off x="689650" y="258300"/>
            <a:ext cx="2344602" cy="879226"/>
          </a:xfrm>
          <a:prstGeom prst="rect">
            <a:avLst/>
          </a:prstGeom>
          <a:noFill/>
          <a:ln>
            <a:noFill/>
          </a:ln>
        </p:spPr>
      </p:pic>
      <p:pic>
        <p:nvPicPr>
          <p:cNvPr id="152" name="Google Shape;152;p7">
            <a:hlinkClick action="ppaction://hlinkshowjump?jump=nextslide"/>
          </p:cNvPr>
          <p:cNvPicPr preferRelativeResize="0"/>
          <p:nvPr/>
        </p:nvPicPr>
        <p:blipFill rotWithShape="1">
          <a:blip r:embed="rId4">
            <a:alphaModFix/>
          </a:blip>
          <a:srcRect b="0" l="0" r="0" t="0"/>
          <a:stretch/>
        </p:blipFill>
        <p:spPr>
          <a:xfrm>
            <a:off x="640125" y="2396271"/>
            <a:ext cx="3090125" cy="2938330"/>
          </a:xfrm>
          <a:prstGeom prst="rect">
            <a:avLst/>
          </a:prstGeom>
          <a:noFill/>
          <a:ln>
            <a:noFill/>
          </a:ln>
        </p:spPr>
      </p:pic>
      <p:pic>
        <p:nvPicPr>
          <p:cNvPr id="153" name="Google Shape;153;p7"/>
          <p:cNvPicPr preferRelativeResize="0"/>
          <p:nvPr/>
        </p:nvPicPr>
        <p:blipFill rotWithShape="1">
          <a:blip r:embed="rId5">
            <a:alphaModFix/>
          </a:blip>
          <a:srcRect b="0" l="0" r="0" t="0"/>
          <a:stretch/>
        </p:blipFill>
        <p:spPr>
          <a:xfrm>
            <a:off x="7664000" y="2396275"/>
            <a:ext cx="4104837" cy="3582474"/>
          </a:xfrm>
          <a:prstGeom prst="rect">
            <a:avLst/>
          </a:prstGeom>
          <a:noFill/>
          <a:ln>
            <a:noFill/>
          </a:ln>
        </p:spPr>
      </p:pic>
      <p:pic>
        <p:nvPicPr>
          <p:cNvPr id="154" name="Google Shape;154;p7"/>
          <p:cNvPicPr preferRelativeResize="0"/>
          <p:nvPr/>
        </p:nvPicPr>
        <p:blipFill rotWithShape="1">
          <a:blip r:embed="rId4">
            <a:alphaModFix/>
          </a:blip>
          <a:srcRect b="0" l="0" r="0" t="0"/>
          <a:stretch/>
        </p:blipFill>
        <p:spPr>
          <a:xfrm>
            <a:off x="640125" y="2210571"/>
            <a:ext cx="3090125" cy="2938330"/>
          </a:xfrm>
          <a:prstGeom prst="rect">
            <a:avLst/>
          </a:prstGeom>
          <a:noFill/>
          <a:ln>
            <a:noFill/>
          </a:ln>
        </p:spPr>
      </p:pic>
      <p:pic>
        <p:nvPicPr>
          <p:cNvPr id="155" name="Google Shape;155;p7"/>
          <p:cNvPicPr preferRelativeResize="0"/>
          <p:nvPr/>
        </p:nvPicPr>
        <p:blipFill rotWithShape="1">
          <a:blip r:embed="rId6">
            <a:alphaModFix/>
          </a:blip>
          <a:srcRect b="0" l="0" r="0" t="0"/>
          <a:stretch/>
        </p:blipFill>
        <p:spPr>
          <a:xfrm>
            <a:off x="3326849" y="2720372"/>
            <a:ext cx="4208000" cy="3405325"/>
          </a:xfrm>
          <a:prstGeom prst="rect">
            <a:avLst/>
          </a:prstGeom>
          <a:noFill/>
          <a:ln>
            <a:noFill/>
          </a:ln>
        </p:spPr>
      </p:pic>
      <p:pic>
        <p:nvPicPr>
          <p:cNvPr id="156" name="Google Shape;156;p7"/>
          <p:cNvPicPr preferRelativeResize="0"/>
          <p:nvPr/>
        </p:nvPicPr>
        <p:blipFill rotWithShape="1">
          <a:blip r:embed="rId7">
            <a:alphaModFix/>
          </a:blip>
          <a:srcRect b="0" l="0" r="0" t="0"/>
          <a:stretch/>
        </p:blipFill>
        <p:spPr>
          <a:xfrm>
            <a:off x="640135" y="5797925"/>
            <a:ext cx="1894475" cy="584525"/>
          </a:xfrm>
          <a:prstGeom prst="rect">
            <a:avLst/>
          </a:prstGeom>
          <a:noFill/>
          <a:ln>
            <a:noFill/>
          </a:ln>
        </p:spPr>
      </p:pic>
      <p:sp>
        <p:nvSpPr>
          <p:cNvPr id="157" name="Google Shape;157;p7"/>
          <p:cNvSpPr txBox="1"/>
          <p:nvPr/>
        </p:nvSpPr>
        <p:spPr>
          <a:xfrm>
            <a:off x="624988" y="5253025"/>
            <a:ext cx="20238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FF9900"/>
                </a:solidFill>
                <a:latin typeface="Arial"/>
                <a:ea typeface="Arial"/>
                <a:cs typeface="Arial"/>
                <a:sym typeface="Arial"/>
              </a:rPr>
              <a:t>Project Files </a:t>
            </a:r>
            <a:endParaRPr b="1" i="0" sz="2200" u="none" cap="none" strike="noStrike">
              <a:solidFill>
                <a:srgbClr val="FF9900"/>
              </a:solidFill>
              <a:latin typeface="Arial"/>
              <a:ea typeface="Arial"/>
              <a:cs typeface="Arial"/>
              <a:sym typeface="Arial"/>
            </a:endParaRPr>
          </a:p>
        </p:txBody>
      </p:sp>
      <p:pic>
        <p:nvPicPr>
          <p:cNvPr id="158" name="Google Shape;158;p7">
            <a:hlinkClick r:id="rId8"/>
          </p:cNvPr>
          <p:cNvPicPr preferRelativeResize="0"/>
          <p:nvPr/>
        </p:nvPicPr>
        <p:blipFill rotWithShape="1">
          <a:blip r:embed="rId7">
            <a:alphaModFix/>
          </a:blip>
          <a:srcRect b="0" l="0" r="0" t="0"/>
          <a:stretch/>
        </p:blipFill>
        <p:spPr>
          <a:xfrm>
            <a:off x="640123" y="5797925"/>
            <a:ext cx="1894475" cy="584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36b0b0eb118_8_0"/>
          <p:cNvSpPr txBox="1"/>
          <p:nvPr>
            <p:ph type="title"/>
          </p:nvPr>
        </p:nvSpPr>
        <p:spPr>
          <a:xfrm>
            <a:off x="3992702" y="731937"/>
            <a:ext cx="7582468"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b="1" lang="en-US" sz="2400">
                <a:solidFill>
                  <a:srgbClr val="FFC000"/>
                </a:solidFill>
              </a:rPr>
              <a:t>Phase 3</a:t>
            </a:r>
            <a:r>
              <a:rPr b="1" lang="en-US" sz="2400"/>
              <a:t>: </a:t>
            </a:r>
            <a:r>
              <a:rPr b="1" lang="en-US" sz="2350"/>
              <a:t>Test</a:t>
            </a:r>
            <a:r>
              <a:rPr b="1" lang="en-US" sz="2400"/>
              <a:t> Cases Design</a:t>
            </a:r>
            <a:br>
              <a:rPr b="1" lang="en-US" sz="2400"/>
            </a:br>
            <a:endParaRPr b="1" sz="2400"/>
          </a:p>
        </p:txBody>
      </p:sp>
      <p:sp>
        <p:nvSpPr>
          <p:cNvPr id="164" name="Google Shape;164;g36b0b0eb118_8_0"/>
          <p:cNvSpPr txBox="1"/>
          <p:nvPr>
            <p:ph idx="1" type="body"/>
          </p:nvPr>
        </p:nvSpPr>
        <p:spPr>
          <a:xfrm>
            <a:off x="838200" y="1825625"/>
            <a:ext cx="10515600" cy="2951091"/>
          </a:xfrm>
          <a:prstGeom prst="rect">
            <a:avLst/>
          </a:prstGeom>
          <a:noFill/>
          <a:ln>
            <a:noFill/>
          </a:ln>
        </p:spPr>
        <p:txBody>
          <a:bodyPr anchorCtr="0" anchor="t" bIns="45700" lIns="91425" spcFirstLastPara="1" rIns="91425" wrap="square" tIns="45700">
            <a:normAutofit/>
          </a:bodyPr>
          <a:lstStyle/>
          <a:p>
            <a:pPr indent="0" lvl="0" marL="114300" rtl="0" algn="l">
              <a:lnSpc>
                <a:spcPct val="90000"/>
              </a:lnSpc>
              <a:spcBef>
                <a:spcPts val="1000"/>
              </a:spcBef>
              <a:spcAft>
                <a:spcPts val="0"/>
              </a:spcAft>
              <a:buSzPts val="1800"/>
              <a:buNone/>
            </a:pPr>
            <a:r>
              <a:rPr b="1" lang="en-US" sz="2000">
                <a:solidFill>
                  <a:srgbClr val="FFC000"/>
                </a:solidFill>
              </a:rPr>
              <a:t>ESS-User Role</a:t>
            </a:r>
            <a:r>
              <a:rPr b="1" lang="en-US" sz="2000"/>
              <a:t> Testing Team:  </a:t>
            </a:r>
            <a:endParaRPr/>
          </a:p>
          <a:p>
            <a:pPr indent="-342900" lvl="0" marL="457200" rtl="0" algn="l">
              <a:lnSpc>
                <a:spcPct val="90000"/>
              </a:lnSpc>
              <a:spcBef>
                <a:spcPts val="1000"/>
              </a:spcBef>
              <a:spcAft>
                <a:spcPts val="0"/>
              </a:spcAft>
              <a:buClr>
                <a:schemeClr val="dk1"/>
              </a:buClr>
              <a:buSzPts val="1800"/>
              <a:buChar char="•"/>
            </a:pPr>
            <a:r>
              <a:rPr lang="en-US" sz="2000">
                <a:solidFill>
                  <a:schemeClr val="dk1"/>
                </a:solidFill>
              </a:rPr>
              <a:t>Bashir Rimawi</a:t>
            </a:r>
            <a:endParaRPr sz="2000">
              <a:solidFill>
                <a:schemeClr val="dk1"/>
              </a:solidFill>
            </a:endParaRPr>
          </a:p>
          <a:p>
            <a:pPr indent="-342900" lvl="0" marL="457200" rtl="0" algn="l">
              <a:lnSpc>
                <a:spcPct val="90000"/>
              </a:lnSpc>
              <a:spcBef>
                <a:spcPts val="1000"/>
              </a:spcBef>
              <a:spcAft>
                <a:spcPts val="0"/>
              </a:spcAft>
              <a:buClr>
                <a:schemeClr val="dk1"/>
              </a:buClr>
              <a:buSzPts val="1800"/>
              <a:buChar char="•"/>
            </a:pPr>
            <a:r>
              <a:rPr lang="en-US" sz="2000">
                <a:solidFill>
                  <a:schemeClr val="dk1"/>
                </a:solidFill>
              </a:rPr>
              <a:t>Ahmad Badaha</a:t>
            </a:r>
            <a:endParaRPr sz="2000">
              <a:solidFill>
                <a:schemeClr val="dk1"/>
              </a:solidFill>
            </a:endParaRPr>
          </a:p>
          <a:p>
            <a:pPr indent="0" lvl="0" marL="114300" rtl="0" algn="l">
              <a:lnSpc>
                <a:spcPct val="90000"/>
              </a:lnSpc>
              <a:spcBef>
                <a:spcPts val="1000"/>
              </a:spcBef>
              <a:spcAft>
                <a:spcPts val="0"/>
              </a:spcAft>
              <a:buSzPts val="1800"/>
              <a:buNone/>
            </a:pPr>
            <a:r>
              <a:rPr b="1" lang="en-US" sz="2000">
                <a:solidFill>
                  <a:srgbClr val="FFC000"/>
                </a:solidFill>
              </a:rPr>
              <a:t>Admin</a:t>
            </a:r>
            <a:r>
              <a:rPr b="1" lang="en-US" sz="2000">
                <a:solidFill>
                  <a:schemeClr val="dk1"/>
                </a:solidFill>
              </a:rPr>
              <a:t> </a:t>
            </a:r>
            <a:r>
              <a:rPr b="1" lang="en-US" sz="2000">
                <a:solidFill>
                  <a:srgbClr val="FFC000"/>
                </a:solidFill>
              </a:rPr>
              <a:t>Role</a:t>
            </a:r>
            <a:r>
              <a:rPr b="1" lang="en-US" sz="2000">
                <a:solidFill>
                  <a:schemeClr val="dk1"/>
                </a:solidFill>
              </a:rPr>
              <a:t> Testing Team:</a:t>
            </a:r>
            <a:endParaRPr/>
          </a:p>
          <a:p>
            <a:pPr indent="-342900" lvl="0" marL="457200" rtl="0" algn="l">
              <a:lnSpc>
                <a:spcPct val="90000"/>
              </a:lnSpc>
              <a:spcBef>
                <a:spcPts val="1000"/>
              </a:spcBef>
              <a:spcAft>
                <a:spcPts val="0"/>
              </a:spcAft>
              <a:buClr>
                <a:schemeClr val="dk1"/>
              </a:buClr>
              <a:buSzPts val="1800"/>
              <a:buChar char="•"/>
            </a:pPr>
            <a:r>
              <a:rPr lang="en-US" sz="2000">
                <a:solidFill>
                  <a:schemeClr val="dk1"/>
                </a:solidFill>
              </a:rPr>
              <a:t>Aya Shanteer </a:t>
            </a:r>
            <a:endParaRPr/>
          </a:p>
          <a:p>
            <a:pPr indent="-342900" lvl="0" marL="457200" rtl="0" algn="l">
              <a:lnSpc>
                <a:spcPct val="90000"/>
              </a:lnSpc>
              <a:spcBef>
                <a:spcPts val="1000"/>
              </a:spcBef>
              <a:spcAft>
                <a:spcPts val="0"/>
              </a:spcAft>
              <a:buClr>
                <a:schemeClr val="dk1"/>
              </a:buClr>
              <a:buSzPts val="1800"/>
              <a:buChar char="•"/>
            </a:pPr>
            <a:r>
              <a:rPr lang="en-US" sz="2000">
                <a:solidFill>
                  <a:schemeClr val="dk1"/>
                </a:solidFill>
              </a:rPr>
              <a:t>Yousef Sabt </a:t>
            </a:r>
            <a:endParaRPr/>
          </a:p>
          <a:p>
            <a:pPr indent="-342900" lvl="0" marL="457200" rtl="0" algn="l">
              <a:lnSpc>
                <a:spcPct val="90000"/>
              </a:lnSpc>
              <a:spcBef>
                <a:spcPts val="1000"/>
              </a:spcBef>
              <a:spcAft>
                <a:spcPts val="0"/>
              </a:spcAft>
              <a:buClr>
                <a:schemeClr val="dk1"/>
              </a:buClr>
              <a:buSzPts val="1800"/>
              <a:buChar char="•"/>
            </a:pPr>
            <a:r>
              <a:rPr lang="en-US" sz="2000">
                <a:solidFill>
                  <a:schemeClr val="dk1"/>
                </a:solidFill>
              </a:rPr>
              <a:t>Hala Mousa </a:t>
            </a:r>
            <a:endParaRPr/>
          </a:p>
          <a:p>
            <a:pPr indent="0" lvl="0" marL="114300" rtl="0" algn="l">
              <a:lnSpc>
                <a:spcPct val="90000"/>
              </a:lnSpc>
              <a:spcBef>
                <a:spcPts val="1000"/>
              </a:spcBef>
              <a:spcAft>
                <a:spcPts val="0"/>
              </a:spcAft>
              <a:buSzPts val="1800"/>
              <a:buNone/>
            </a:pPr>
            <a:r>
              <a:t/>
            </a:r>
            <a:endParaRPr sz="2400"/>
          </a:p>
          <a:p>
            <a:pPr indent="-50800" lvl="0" marL="228600" rtl="0" algn="l">
              <a:lnSpc>
                <a:spcPct val="90000"/>
              </a:lnSpc>
              <a:spcBef>
                <a:spcPts val="0"/>
              </a:spcBef>
              <a:spcAft>
                <a:spcPts val="0"/>
              </a:spcAft>
              <a:buClr>
                <a:schemeClr val="dk1"/>
              </a:buClr>
              <a:buSzPts val="2800"/>
              <a:buNone/>
            </a:pPr>
            <a:r>
              <a:t/>
            </a:r>
            <a:endParaRPr/>
          </a:p>
        </p:txBody>
      </p:sp>
      <p:pic>
        <p:nvPicPr>
          <p:cNvPr id="165" name="Google Shape;165;g36b0b0eb118_8_0" title="AXSOS-Academy-Logo-01-2048x768.png"/>
          <p:cNvPicPr preferRelativeResize="0"/>
          <p:nvPr/>
        </p:nvPicPr>
        <p:blipFill rotWithShape="1">
          <a:blip r:embed="rId3">
            <a:alphaModFix/>
          </a:blip>
          <a:srcRect b="0" l="0" r="0" t="0"/>
          <a:stretch/>
        </p:blipFill>
        <p:spPr>
          <a:xfrm>
            <a:off x="689650" y="258300"/>
            <a:ext cx="2344602" cy="879226"/>
          </a:xfrm>
          <a:prstGeom prst="rect">
            <a:avLst/>
          </a:prstGeom>
          <a:noFill/>
          <a:ln>
            <a:noFill/>
          </a:ln>
        </p:spPr>
      </p:pic>
      <p:pic>
        <p:nvPicPr>
          <p:cNvPr id="166" name="Google Shape;166;g36b0b0eb118_8_0"/>
          <p:cNvPicPr preferRelativeResize="0"/>
          <p:nvPr/>
        </p:nvPicPr>
        <p:blipFill rotWithShape="1">
          <a:blip r:embed="rId4">
            <a:alphaModFix/>
          </a:blip>
          <a:srcRect b="0" l="0" r="0" t="0"/>
          <a:stretch/>
        </p:blipFill>
        <p:spPr>
          <a:xfrm>
            <a:off x="4503761" y="2289649"/>
            <a:ext cx="7292778" cy="3887176"/>
          </a:xfrm>
          <a:prstGeom prst="rect">
            <a:avLst/>
          </a:prstGeom>
          <a:noFill/>
          <a:ln>
            <a:noFill/>
          </a:ln>
        </p:spPr>
      </p:pic>
      <p:pic>
        <p:nvPicPr>
          <p:cNvPr descr="https://lh7-rt.googleusercontent.com/slidesz/AGV_vUfCFIF0LnxEDETVGQ05jXdamdsXoPAv0LWYG7-IbBwLfFcKubGER51BMCkPuwuvHgVX04F7UqHhSykD4wbQ8KxO15Iw4cJTPNWIgoWK-jyz8iHFSFL2ruWVJqoCiu3oKRp0m0vkpGWWZLwYe6107gw=s2048?key=GS3iIY6jP86VA-xKAN8GdQ" id="167" name="Google Shape;167;g36b0b0eb118_8_0">
            <a:hlinkClick r:id="rId5"/>
          </p:cNvPr>
          <p:cNvPicPr preferRelativeResize="0"/>
          <p:nvPr/>
        </p:nvPicPr>
        <p:blipFill rotWithShape="1">
          <a:blip r:embed="rId6">
            <a:alphaModFix/>
          </a:blip>
          <a:srcRect b="0" l="0" r="0" t="0"/>
          <a:stretch/>
        </p:blipFill>
        <p:spPr>
          <a:xfrm>
            <a:off x="838200" y="5794408"/>
            <a:ext cx="2478876" cy="764833"/>
          </a:xfrm>
          <a:prstGeom prst="rect">
            <a:avLst/>
          </a:prstGeom>
          <a:noFill/>
          <a:ln>
            <a:noFill/>
          </a:ln>
        </p:spPr>
      </p:pic>
      <p:sp>
        <p:nvSpPr>
          <p:cNvPr id="168" name="Google Shape;168;g36b0b0eb118_8_0"/>
          <p:cNvSpPr txBox="1"/>
          <p:nvPr/>
        </p:nvSpPr>
        <p:spPr>
          <a:xfrm>
            <a:off x="6141493" y="6176824"/>
            <a:ext cx="914400" cy="914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9" name="Google Shape;169;g36b0b0eb118_8_0"/>
          <p:cNvSpPr txBox="1"/>
          <p:nvPr/>
        </p:nvSpPr>
        <p:spPr>
          <a:xfrm>
            <a:off x="1029470" y="5464815"/>
            <a:ext cx="228760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FFC000"/>
                </a:solidFill>
                <a:latin typeface="Arial"/>
                <a:ea typeface="Arial"/>
                <a:cs typeface="Arial"/>
                <a:sym typeface="Arial"/>
              </a:rPr>
              <a:t>Test cases File</a:t>
            </a:r>
            <a:endParaRPr b="0" i="0" sz="1800" u="none" cap="none" strike="noStrike">
              <a:solidFill>
                <a:srgbClr val="FFC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2025-06-26T11:47:09Z</dcterms:created>
  <dc:creator>ahmad badaha</dc:creator>
</cp:coreProperties>
</file>